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46"/>
  </p:notesMasterIdLst>
  <p:handoutMasterIdLst>
    <p:handoutMasterId r:id="rId47"/>
  </p:handoutMasterIdLst>
  <p:sldIdLst>
    <p:sldId id="256" r:id="rId2"/>
    <p:sldId id="257" r:id="rId3"/>
    <p:sldId id="303" r:id="rId4"/>
    <p:sldId id="258" r:id="rId5"/>
    <p:sldId id="259" r:id="rId6"/>
    <p:sldId id="304" r:id="rId7"/>
    <p:sldId id="261" r:id="rId8"/>
    <p:sldId id="262" r:id="rId9"/>
    <p:sldId id="263" r:id="rId10"/>
    <p:sldId id="305" r:id="rId11"/>
    <p:sldId id="265" r:id="rId12"/>
    <p:sldId id="266" r:id="rId13"/>
    <p:sldId id="268" r:id="rId14"/>
    <p:sldId id="267" r:id="rId15"/>
    <p:sldId id="306" r:id="rId16"/>
    <p:sldId id="269" r:id="rId17"/>
    <p:sldId id="270" r:id="rId18"/>
    <p:sldId id="271" r:id="rId19"/>
    <p:sldId id="272" r:id="rId20"/>
    <p:sldId id="273" r:id="rId21"/>
    <p:sldId id="274" r:id="rId22"/>
    <p:sldId id="275" r:id="rId23"/>
    <p:sldId id="276" r:id="rId24"/>
    <p:sldId id="277" r:id="rId25"/>
    <p:sldId id="301" r:id="rId26"/>
    <p:sldId id="280" r:id="rId27"/>
    <p:sldId id="281" r:id="rId28"/>
    <p:sldId id="282" r:id="rId29"/>
    <p:sldId id="283" r:id="rId30"/>
    <p:sldId id="284" r:id="rId31"/>
    <p:sldId id="285" r:id="rId32"/>
    <p:sldId id="286" r:id="rId33"/>
    <p:sldId id="287" r:id="rId34"/>
    <p:sldId id="302" r:id="rId35"/>
    <p:sldId id="307" r:id="rId36"/>
    <p:sldId id="288" r:id="rId37"/>
    <p:sldId id="289" r:id="rId38"/>
    <p:sldId id="291" r:id="rId39"/>
    <p:sldId id="290" r:id="rId40"/>
    <p:sldId id="292" r:id="rId41"/>
    <p:sldId id="308" r:id="rId42"/>
    <p:sldId id="294" r:id="rId43"/>
    <p:sldId id="295" r:id="rId44"/>
    <p:sldId id="296"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7087"/>
    <a:srgbClr val="1767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73" autoAdjust="0"/>
    <p:restoredTop sz="63326" autoAdjust="0"/>
  </p:normalViewPr>
  <p:slideViewPr>
    <p:cSldViewPr>
      <p:cViewPr varScale="1">
        <p:scale>
          <a:sx n="78" d="100"/>
          <a:sy n="78" d="100"/>
        </p:scale>
        <p:origin x="-2812" y="-6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94" d="100"/>
          <a:sy n="94" d="100"/>
        </p:scale>
        <p:origin x="-3684" y="-5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BA6138B-F21F-4A51-B4CA-7364BCDB5EAA}" type="datetimeFigureOut">
              <a:rPr lang="en-CA" smtClean="0"/>
              <a:t>2014-10-30</a:t>
            </a:fld>
            <a:endParaRPr lang="en-CA"/>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AB9D782-976B-4FD8-B8E7-6F56EC2878ED}" type="slidenum">
              <a:rPr lang="en-CA" smtClean="0"/>
              <a:t>‹#›</a:t>
            </a:fld>
            <a:endParaRPr lang="en-CA"/>
          </a:p>
        </p:txBody>
      </p:sp>
    </p:spTree>
    <p:extLst>
      <p:ext uri="{BB962C8B-B14F-4D97-AF65-F5344CB8AC3E}">
        <p14:creationId xmlns:p14="http://schemas.microsoft.com/office/powerpoint/2010/main" val="42858801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7EFB34-5947-42CA-A5DE-FC9B86A77080}" type="datetimeFigureOut">
              <a:rPr lang="en-CA" smtClean="0"/>
              <a:t>2014-10-30</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E83E68-085E-4B73-9D04-4CB28B8738DE}" type="slidenum">
              <a:rPr lang="en-CA" smtClean="0"/>
              <a:t>‹#›</a:t>
            </a:fld>
            <a:endParaRPr lang="en-CA"/>
          </a:p>
        </p:txBody>
      </p:sp>
    </p:spTree>
    <p:extLst>
      <p:ext uri="{BB962C8B-B14F-4D97-AF65-F5344CB8AC3E}">
        <p14:creationId xmlns:p14="http://schemas.microsoft.com/office/powerpoint/2010/main" val="763266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1</a:t>
            </a:fld>
            <a:endParaRPr lang="en-CA" dirty="0"/>
          </a:p>
        </p:txBody>
      </p:sp>
    </p:spTree>
    <p:extLst>
      <p:ext uri="{BB962C8B-B14F-4D97-AF65-F5344CB8AC3E}">
        <p14:creationId xmlns:p14="http://schemas.microsoft.com/office/powerpoint/2010/main" val="1204590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This might all be old news to some of you, but hopefully there’ll be at least an amusing anecdote or two in there. In general, I tried to create a talk filled with the kind of info I would’ve found interesting and useful before we had begun Feeding Time. </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2</a:t>
            </a:fld>
            <a:endParaRPr lang="en-CA" dirty="0"/>
          </a:p>
        </p:txBody>
      </p:sp>
    </p:spTree>
    <p:extLst>
      <p:ext uri="{BB962C8B-B14F-4D97-AF65-F5344CB8AC3E}">
        <p14:creationId xmlns:p14="http://schemas.microsoft.com/office/powerpoint/2010/main" val="961418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Splash for IG Section</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3</a:t>
            </a:fld>
            <a:endParaRPr lang="en-CA" dirty="0"/>
          </a:p>
        </p:txBody>
      </p:sp>
    </p:spTree>
    <p:extLst>
      <p:ext uri="{BB962C8B-B14F-4D97-AF65-F5344CB8AC3E}">
        <p14:creationId xmlns:p14="http://schemas.microsoft.com/office/powerpoint/2010/main" val="346378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Name comes from an internal desire to polish and infuse games with loving touches until they’re good and ready for release. </a:t>
            </a:r>
          </a:p>
        </p:txBody>
      </p:sp>
      <p:sp>
        <p:nvSpPr>
          <p:cNvPr id="4" name="Slide Number Placeholder 3"/>
          <p:cNvSpPr>
            <a:spLocks noGrp="1"/>
          </p:cNvSpPr>
          <p:nvPr>
            <p:ph type="sldNum" sz="quarter" idx="10"/>
          </p:nvPr>
        </p:nvSpPr>
        <p:spPr/>
        <p:txBody>
          <a:bodyPr/>
          <a:lstStyle/>
          <a:p>
            <a:fld id="{70E83E68-085E-4B73-9D04-4CB28B8738DE}" type="slidenum">
              <a:rPr lang="en-CA" smtClean="0"/>
              <a:t>4</a:t>
            </a:fld>
            <a:endParaRPr lang="en-CA" dirty="0"/>
          </a:p>
        </p:txBody>
      </p:sp>
    </p:spTree>
    <p:extLst>
      <p:ext uri="{BB962C8B-B14F-4D97-AF65-F5344CB8AC3E}">
        <p14:creationId xmlns:p14="http://schemas.microsoft.com/office/powerpoint/2010/main" val="2721458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Took a good couple of years doing work-for-hire to earn capital, develop industry connections, and invest in internal tools.</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5</a:t>
            </a:fld>
            <a:endParaRPr lang="en-CA" dirty="0"/>
          </a:p>
        </p:txBody>
      </p:sp>
    </p:spTree>
    <p:extLst>
      <p:ext uri="{BB962C8B-B14F-4D97-AF65-F5344CB8AC3E}">
        <p14:creationId xmlns:p14="http://schemas.microsoft.com/office/powerpoint/2010/main" val="4071732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6</a:t>
            </a:fld>
            <a:endParaRPr lang="en-CA" dirty="0"/>
          </a:p>
        </p:txBody>
      </p:sp>
    </p:spTree>
    <p:extLst>
      <p:ext uri="{BB962C8B-B14F-4D97-AF65-F5344CB8AC3E}">
        <p14:creationId xmlns:p14="http://schemas.microsoft.com/office/powerpoint/2010/main" val="1172217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Wanted to do a mobile game due to guarantee to be published.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Change text to:</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First IP Goals: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Prototyped between work-for-hire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Designed for touch screens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Stand out in both gameplay and visuals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Wouldn’t severely hinder us if it made $0</a:t>
            </a:r>
            <a:endParaRPr lang="en-CA" dirty="0" smtClean="0"/>
          </a:p>
          <a:p>
            <a:endParaRPr lang="en-US" dirty="0" smtClean="0"/>
          </a:p>
        </p:txBody>
      </p:sp>
      <p:sp>
        <p:nvSpPr>
          <p:cNvPr id="4" name="Slide Number Placeholder 3"/>
          <p:cNvSpPr>
            <a:spLocks noGrp="1"/>
          </p:cNvSpPr>
          <p:nvPr>
            <p:ph type="sldNum" sz="quarter" idx="10"/>
          </p:nvPr>
        </p:nvSpPr>
        <p:spPr/>
        <p:txBody>
          <a:bodyPr/>
          <a:lstStyle/>
          <a:p>
            <a:fld id="{70E83E68-085E-4B73-9D04-4CB28B8738DE}" type="slidenum">
              <a:rPr lang="en-CA" smtClean="0"/>
              <a:t>7</a:t>
            </a:fld>
            <a:endParaRPr lang="en-CA" dirty="0"/>
          </a:p>
        </p:txBody>
      </p:sp>
    </p:spTree>
    <p:extLst>
      <p:ext uri="{BB962C8B-B14F-4D97-AF65-F5344CB8AC3E}">
        <p14:creationId xmlns:p14="http://schemas.microsoft.com/office/powerpoint/2010/main" val="3838070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game about pairing animals with their favourite foods.</a:t>
            </a:r>
          </a:p>
          <a:p>
            <a:r>
              <a:rPr lang="en-US" dirty="0" smtClean="0"/>
              <a:t>Animals are positioned on the edges of the board, while the centre</a:t>
            </a:r>
            <a:r>
              <a:rPr lang="en-US" baseline="0" dirty="0" smtClean="0"/>
              <a:t> is filled with a mix of foods.</a:t>
            </a:r>
            <a:endParaRPr lang="en-US" dirty="0" smtClean="0"/>
          </a:p>
          <a:p>
            <a:endParaRPr lang="en-US" dirty="0" smtClean="0"/>
          </a:p>
          <a:p>
            <a:r>
              <a:rPr lang="en-US" dirty="0" smtClean="0"/>
              <a:t>1). Dogs</a:t>
            </a:r>
            <a:r>
              <a:rPr lang="en-US" baseline="0" dirty="0" smtClean="0"/>
              <a:t> rush out to eat all the connected bones.</a:t>
            </a:r>
          </a:p>
          <a:p>
            <a:r>
              <a:rPr lang="en-US" baseline="0" dirty="0" smtClean="0"/>
              <a:t>2). Remaining foods slide left, the direction from which the dogs ate.</a:t>
            </a:r>
          </a:p>
          <a:p>
            <a:r>
              <a:rPr lang="en-US" baseline="0" dirty="0" smtClean="0"/>
              <a:t>3). New foods spawn in left over gaps once sliding completes. </a:t>
            </a:r>
          </a:p>
          <a:p>
            <a:r>
              <a:rPr lang="en-US" baseline="0" dirty="0" smtClean="0"/>
              <a:t>4). Cats eat newly connected fish.</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8</a:t>
            </a:fld>
            <a:endParaRPr lang="en-CA" dirty="0"/>
          </a:p>
        </p:txBody>
      </p:sp>
    </p:spTree>
    <p:extLst>
      <p:ext uri="{BB962C8B-B14F-4D97-AF65-F5344CB8AC3E}">
        <p14:creationId xmlns:p14="http://schemas.microsoft.com/office/powerpoint/2010/main" val="2758358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URL to launch</a:t>
            </a:r>
            <a:r>
              <a:rPr lang="en-US" baseline="0" dirty="0" smtClean="0"/>
              <a:t> trailer: https://www.youtube.com/watch?v=Ewr1GrXO7gU</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9</a:t>
            </a:fld>
            <a:endParaRPr lang="en-CA" dirty="0"/>
          </a:p>
        </p:txBody>
      </p:sp>
    </p:spTree>
    <p:extLst>
      <p:ext uri="{BB962C8B-B14F-4D97-AF65-F5344CB8AC3E}">
        <p14:creationId xmlns:p14="http://schemas.microsoft.com/office/powerpoint/2010/main" val="3514963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10</a:t>
            </a:fld>
            <a:endParaRPr lang="en-CA" dirty="0"/>
          </a:p>
        </p:txBody>
      </p:sp>
    </p:spTree>
    <p:extLst>
      <p:ext uri="{BB962C8B-B14F-4D97-AF65-F5344CB8AC3E}">
        <p14:creationId xmlns:p14="http://schemas.microsoft.com/office/powerpoint/2010/main" val="204299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Indiegamer</a:t>
            </a:r>
            <a:r>
              <a:rPr lang="en-US" dirty="0" smtClean="0"/>
              <a:t> and other game-specific</a:t>
            </a:r>
            <a:r>
              <a:rPr lang="en-US" baseline="0" dirty="0" smtClean="0"/>
              <a:t> forums and sites did not yield results that were as good. </a:t>
            </a:r>
            <a:r>
              <a:rPr lang="en-US" dirty="0" smtClean="0"/>
              <a:t>Local talent useful for potential tax incentives. </a:t>
            </a:r>
            <a:endParaRPr lang="en-US" baseline="0" dirty="0" smtClean="0"/>
          </a:p>
        </p:txBody>
      </p:sp>
      <p:sp>
        <p:nvSpPr>
          <p:cNvPr id="4" name="Slide Number Placeholder 3"/>
          <p:cNvSpPr>
            <a:spLocks noGrp="1"/>
          </p:cNvSpPr>
          <p:nvPr>
            <p:ph type="sldNum" sz="quarter" idx="10"/>
          </p:nvPr>
        </p:nvSpPr>
        <p:spPr/>
        <p:txBody>
          <a:bodyPr/>
          <a:lstStyle/>
          <a:p>
            <a:fld id="{70E83E68-085E-4B73-9D04-4CB28B8738DE}" type="slidenum">
              <a:rPr lang="en-CA" smtClean="0"/>
              <a:t>11</a:t>
            </a:fld>
            <a:endParaRPr lang="en-CA" dirty="0"/>
          </a:p>
        </p:txBody>
      </p:sp>
    </p:spTree>
    <p:extLst>
      <p:ext uri="{BB962C8B-B14F-4D97-AF65-F5344CB8AC3E}">
        <p14:creationId xmlns:p14="http://schemas.microsoft.com/office/powerpoint/2010/main" val="888819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Possible to negotiate a set amount for individual pieces, but not practical for game development unless</a:t>
            </a:r>
            <a:r>
              <a:rPr lang="en-US" baseline="0" dirty="0" smtClean="0"/>
              <a:t> it’s just a boxshot/title screen. </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12</a:t>
            </a:fld>
            <a:endParaRPr lang="en-CA" dirty="0"/>
          </a:p>
        </p:txBody>
      </p:sp>
    </p:spTree>
    <p:extLst>
      <p:ext uri="{BB962C8B-B14F-4D97-AF65-F5344CB8AC3E}">
        <p14:creationId xmlns:p14="http://schemas.microsoft.com/office/powerpoint/2010/main" val="38414563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fontAlgn="base"/>
            <a:r>
              <a:rPr lang="en-US" sz="1200" b="0" i="0" u="none" strike="noStrike" kern="1200" dirty="0" smtClean="0">
                <a:solidFill>
                  <a:schemeClr val="tx1"/>
                </a:solidFill>
                <a:effectLst/>
                <a:latin typeface="+mn-lt"/>
                <a:ea typeface="+mn-ea"/>
                <a:cs typeface="+mn-cs"/>
              </a:rPr>
              <a:t>Asking for samples is controversial, usually balked at by younger artists. Personally responded to these explaining our situation, and offered token payments to the finalists. However, getting samples is vital to not only gauge the artist’s skills and take on the game outside a portfolio, but also their responsiveness and communication skills -- almost 50% of the artists who agreed to the test never delivered and failed to respond to further e-mail inquiries. </a:t>
            </a:r>
          </a:p>
          <a:p>
            <a:pPr lvl="0" rtl="0" fontAlgn="base"/>
            <a:endParaRPr lang="en-US" sz="1200" b="0" i="0" u="none" strike="noStrik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E83E68-085E-4B73-9D04-4CB28B8738DE}" type="slidenum">
              <a:rPr lang="en-CA" smtClean="0"/>
              <a:t>13</a:t>
            </a:fld>
            <a:endParaRPr lang="en-CA" dirty="0"/>
          </a:p>
        </p:txBody>
      </p:sp>
    </p:spTree>
    <p:extLst>
      <p:ext uri="{BB962C8B-B14F-4D97-AF65-F5344CB8AC3E}">
        <p14:creationId xmlns:p14="http://schemas.microsoft.com/office/powerpoint/2010/main" val="1010500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Something different from super glossy style, or untextured cartoony style with simple shapes and thick outlines.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Offered less strict delivery schedule and a large sum of work in the long term to compensate for slightly lower rates in the beginning. Still ended up paying $7,464</a:t>
            </a:r>
          </a:p>
        </p:txBody>
      </p:sp>
      <p:sp>
        <p:nvSpPr>
          <p:cNvPr id="4" name="Slide Number Placeholder 3"/>
          <p:cNvSpPr>
            <a:spLocks noGrp="1"/>
          </p:cNvSpPr>
          <p:nvPr>
            <p:ph type="sldNum" sz="quarter" idx="10"/>
          </p:nvPr>
        </p:nvSpPr>
        <p:spPr/>
        <p:txBody>
          <a:bodyPr/>
          <a:lstStyle/>
          <a:p>
            <a:fld id="{70E83E68-085E-4B73-9D04-4CB28B8738DE}" type="slidenum">
              <a:rPr lang="en-CA" smtClean="0"/>
              <a:t>14</a:t>
            </a:fld>
            <a:endParaRPr lang="en-CA" dirty="0"/>
          </a:p>
        </p:txBody>
      </p:sp>
    </p:spTree>
    <p:extLst>
      <p:ext uri="{BB962C8B-B14F-4D97-AF65-F5344CB8AC3E}">
        <p14:creationId xmlns:p14="http://schemas.microsoft.com/office/powerpoint/2010/main" val="15671479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Insert various Feeding Time sketches/concepts that are not used</a:t>
            </a:r>
            <a:r>
              <a:rPr lang="en-US" baseline="0" dirty="0" smtClean="0"/>
              <a:t> later on in the slides while avoiding</a:t>
            </a:r>
            <a:r>
              <a:rPr lang="en-US" dirty="0" smtClean="0"/>
              <a:t> the </a:t>
            </a:r>
            <a:r>
              <a:rPr lang="en-US" dirty="0" err="1" smtClean="0"/>
              <a:t>coloured</a:t>
            </a:r>
            <a:r>
              <a:rPr lang="en-US" dirty="0" smtClean="0"/>
              <a:t> parts.</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15</a:t>
            </a:fld>
            <a:endParaRPr lang="en-CA"/>
          </a:p>
        </p:txBody>
      </p:sp>
    </p:spTree>
    <p:extLst>
      <p:ext uri="{BB962C8B-B14F-4D97-AF65-F5344CB8AC3E}">
        <p14:creationId xmlns:p14="http://schemas.microsoft.com/office/powerpoint/2010/main" val="2462458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Main focus of the</a:t>
            </a:r>
            <a:r>
              <a:rPr lang="en-US" baseline="0" dirty="0" smtClean="0"/>
              <a:t> game would be animals and their foods, so decided to tackle those first. </a:t>
            </a:r>
            <a:r>
              <a:rPr lang="en-US" dirty="0" smtClean="0"/>
              <a:t>Early on we decided</a:t>
            </a:r>
            <a:r>
              <a:rPr lang="en-US" baseline="0" dirty="0" smtClean="0"/>
              <a:t> to only show animal heads due to space limitations. </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16</a:t>
            </a:fld>
            <a:endParaRPr lang="en-CA"/>
          </a:p>
        </p:txBody>
      </p:sp>
    </p:spTree>
    <p:extLst>
      <p:ext uri="{BB962C8B-B14F-4D97-AF65-F5344CB8AC3E}">
        <p14:creationId xmlns:p14="http://schemas.microsoft.com/office/powerpoint/2010/main" val="2999874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dog and bone collage that includes a bigger board, at least 3x3 instead of one bone,</a:t>
            </a:r>
            <a:r>
              <a:rPr lang="en-US" baseline="0" dirty="0" smtClean="0"/>
              <a:t> not on black background.</a:t>
            </a:r>
          </a:p>
          <a:p>
            <a:endParaRPr lang="en-US" baseline="0" dirty="0" smtClean="0"/>
          </a:p>
          <a:p>
            <a:r>
              <a:rPr lang="en-US" baseline="0" dirty="0" smtClean="0"/>
              <a:t>Arbitrary angles helped capture the personality of each animal, especially when their shapes were similar, e.g., a fox and a wolf. </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17</a:t>
            </a:fld>
            <a:endParaRPr lang="en-CA"/>
          </a:p>
        </p:txBody>
      </p:sp>
    </p:spTree>
    <p:extLst>
      <p:ext uri="{BB962C8B-B14F-4D97-AF65-F5344CB8AC3E}">
        <p14:creationId xmlns:p14="http://schemas.microsoft.com/office/powerpoint/2010/main" val="39378163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Animal silhouettes</a:t>
            </a:r>
            <a:r>
              <a:rPr lang="en-US" baseline="0" dirty="0" smtClean="0"/>
              <a:t> and </a:t>
            </a:r>
            <a:r>
              <a:rPr lang="en-US" baseline="0" dirty="0" err="1" smtClean="0"/>
              <a:t>colouring</a:t>
            </a:r>
            <a:r>
              <a:rPr lang="en-US" baseline="0" dirty="0" smtClean="0"/>
              <a:t> was designed to match its corresponding food even if it wasn’t accurate to real-life. </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18</a:t>
            </a:fld>
            <a:endParaRPr lang="en-CA"/>
          </a:p>
        </p:txBody>
      </p:sp>
    </p:spTree>
    <p:extLst>
      <p:ext uri="{BB962C8B-B14F-4D97-AF65-F5344CB8AC3E}">
        <p14:creationId xmlns:p14="http://schemas.microsoft.com/office/powerpoint/2010/main" val="10122383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Tried to keep things </a:t>
            </a:r>
            <a:r>
              <a:rPr lang="en-US" dirty="0" err="1" smtClean="0"/>
              <a:t>colourful</a:t>
            </a:r>
            <a:r>
              <a:rPr lang="en-US" dirty="0" smtClean="0"/>
              <a:t> and playful -- beaver eats logs</a:t>
            </a:r>
            <a:r>
              <a:rPr lang="en-US" baseline="0" dirty="0" smtClean="0"/>
              <a:t> – and keep contrast between the main </a:t>
            </a:r>
            <a:r>
              <a:rPr lang="en-US" baseline="0" dirty="0" err="1" smtClean="0"/>
              <a:t>bg</a:t>
            </a:r>
            <a:r>
              <a:rPr lang="en-US" baseline="0" dirty="0" smtClean="0"/>
              <a:t> </a:t>
            </a:r>
            <a:r>
              <a:rPr lang="en-US" baseline="0" dirty="0" err="1" smtClean="0"/>
              <a:t>colour</a:t>
            </a:r>
            <a:r>
              <a:rPr lang="en-US" baseline="0" dirty="0" smtClean="0"/>
              <a:t>. </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19</a:t>
            </a:fld>
            <a:endParaRPr lang="en-CA"/>
          </a:p>
        </p:txBody>
      </p:sp>
    </p:spTree>
    <p:extLst>
      <p:ext uri="{BB962C8B-B14F-4D97-AF65-F5344CB8AC3E}">
        <p14:creationId xmlns:p14="http://schemas.microsoft.com/office/powerpoint/2010/main" val="16291018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Created sketched</a:t>
            </a:r>
            <a:r>
              <a:rPr lang="en-US" baseline="0" dirty="0" smtClean="0"/>
              <a:t> frames then sliced original illustration into layers (ears, nose, eyes), then warped each layer to match its spot on the sketch. </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20</a:t>
            </a:fld>
            <a:endParaRPr lang="en-CA"/>
          </a:p>
        </p:txBody>
      </p:sp>
    </p:spTree>
    <p:extLst>
      <p:ext uri="{BB962C8B-B14F-4D97-AF65-F5344CB8AC3E}">
        <p14:creationId xmlns:p14="http://schemas.microsoft.com/office/powerpoint/2010/main" val="31797315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Sleep, Happy, Idle, Sad, and Eat animations, sleep being cut.</a:t>
            </a:r>
          </a:p>
          <a:p>
            <a:endParaRPr lang="en-US" dirty="0" smtClean="0"/>
          </a:p>
          <a:p>
            <a:r>
              <a:rPr lang="en-US" dirty="0" smtClean="0"/>
              <a:t>Split</a:t>
            </a:r>
            <a:r>
              <a:rPr lang="en-US" baseline="0" dirty="0" smtClean="0"/>
              <a:t> image into upper-head, lower-jaw, teeth, and tongue. Warped and </a:t>
            </a:r>
            <a:r>
              <a:rPr lang="en-US" baseline="0" dirty="0" err="1" smtClean="0"/>
              <a:t>puppeteered</a:t>
            </a:r>
            <a:r>
              <a:rPr lang="en-US" baseline="0" dirty="0" smtClean="0"/>
              <a:t> these layers directly to make animations. </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21</a:t>
            </a:fld>
            <a:endParaRPr lang="en-CA"/>
          </a:p>
        </p:txBody>
      </p:sp>
    </p:spTree>
    <p:extLst>
      <p:ext uri="{BB962C8B-B14F-4D97-AF65-F5344CB8AC3E}">
        <p14:creationId xmlns:p14="http://schemas.microsoft.com/office/powerpoint/2010/main" val="35441970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Looking</a:t>
            </a:r>
            <a:r>
              <a:rPr lang="en-US" baseline="0" dirty="0" smtClean="0"/>
              <a:t> down a well point-of-view caused too many issues with single-side animals.</a:t>
            </a:r>
          </a:p>
          <a:p>
            <a:endParaRPr lang="en-US" baseline="0" dirty="0" smtClean="0"/>
          </a:p>
          <a:p>
            <a:r>
              <a:rPr lang="en-US" baseline="0" dirty="0" smtClean="0"/>
              <a:t>Hanna </a:t>
            </a:r>
            <a:r>
              <a:rPr lang="en-US" baseline="0" dirty="0" err="1" smtClean="0"/>
              <a:t>Barbera</a:t>
            </a:r>
            <a:r>
              <a:rPr lang="en-US" baseline="0" dirty="0" smtClean="0"/>
              <a:t> cartoons’ abstract, broken perspective worked much better!</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22</a:t>
            </a:fld>
            <a:endParaRPr lang="en-CA"/>
          </a:p>
        </p:txBody>
      </p:sp>
    </p:spTree>
    <p:extLst>
      <p:ext uri="{BB962C8B-B14F-4D97-AF65-F5344CB8AC3E}">
        <p14:creationId xmlns:p14="http://schemas.microsoft.com/office/powerpoint/2010/main" val="20826402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Illustrated backgrounds without foods and animals</a:t>
            </a:r>
            <a:r>
              <a:rPr lang="en-US" baseline="0" dirty="0" smtClean="0"/>
              <a:t> was a mistake. </a:t>
            </a:r>
          </a:p>
          <a:p>
            <a:endParaRPr lang="en-US" baseline="0" dirty="0" smtClean="0"/>
          </a:p>
        </p:txBody>
      </p:sp>
      <p:sp>
        <p:nvSpPr>
          <p:cNvPr id="4" name="Slide Number Placeholder 3"/>
          <p:cNvSpPr>
            <a:spLocks noGrp="1"/>
          </p:cNvSpPr>
          <p:nvPr>
            <p:ph type="sldNum" sz="quarter" idx="10"/>
          </p:nvPr>
        </p:nvSpPr>
        <p:spPr/>
        <p:txBody>
          <a:bodyPr/>
          <a:lstStyle/>
          <a:p>
            <a:fld id="{70E83E68-085E-4B73-9D04-4CB28B8738DE}" type="slidenum">
              <a:rPr lang="en-CA" smtClean="0"/>
              <a:t>23</a:t>
            </a:fld>
            <a:endParaRPr lang="en-CA"/>
          </a:p>
        </p:txBody>
      </p:sp>
    </p:spTree>
    <p:extLst>
      <p:ext uri="{BB962C8B-B14F-4D97-AF65-F5344CB8AC3E}">
        <p14:creationId xmlns:p14="http://schemas.microsoft.com/office/powerpoint/2010/main" val="20129378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Wanted </a:t>
            </a:r>
            <a:r>
              <a:rPr lang="en-US" baseline="0" dirty="0" err="1" smtClean="0"/>
              <a:t>bgs</a:t>
            </a:r>
            <a:r>
              <a:rPr lang="en-US" baseline="0" dirty="0" smtClean="0"/>
              <a:t> to be fun, so tried putting in </a:t>
            </a:r>
            <a:r>
              <a:rPr lang="en-US" baseline="0" dirty="0" err="1" smtClean="0"/>
              <a:t>easter</a:t>
            </a:r>
            <a:r>
              <a:rPr lang="en-US" baseline="0" dirty="0" smtClean="0"/>
              <a:t> eggs. </a:t>
            </a:r>
            <a:r>
              <a:rPr lang="en-US" dirty="0" smtClean="0"/>
              <a:t>All</a:t>
            </a:r>
            <a:r>
              <a:rPr lang="en-US" baseline="0" dirty="0" smtClean="0"/>
              <a:t> </a:t>
            </a:r>
            <a:r>
              <a:rPr lang="en-US" baseline="0" dirty="0" err="1" smtClean="0"/>
              <a:t>easter</a:t>
            </a:r>
            <a:r>
              <a:rPr lang="en-US" baseline="0" dirty="0" smtClean="0"/>
              <a:t> eggs turned into automated BG animations. None of these were film-stripped due to size constraints. </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24</a:t>
            </a:fld>
            <a:endParaRPr lang="en-CA"/>
          </a:p>
        </p:txBody>
      </p:sp>
    </p:spTree>
    <p:extLst>
      <p:ext uri="{BB962C8B-B14F-4D97-AF65-F5344CB8AC3E}">
        <p14:creationId xmlns:p14="http://schemas.microsoft.com/office/powerpoint/2010/main" val="5656979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Used SLAMs instead, also came in handy for visual effects. </a:t>
            </a:r>
            <a:endParaRPr lang="en-CA" dirty="0" smtClean="0"/>
          </a:p>
        </p:txBody>
      </p:sp>
      <p:sp>
        <p:nvSpPr>
          <p:cNvPr id="4" name="Slide Number Placeholder 3"/>
          <p:cNvSpPr>
            <a:spLocks noGrp="1"/>
          </p:cNvSpPr>
          <p:nvPr>
            <p:ph type="sldNum" sz="quarter" idx="10"/>
          </p:nvPr>
        </p:nvSpPr>
        <p:spPr/>
        <p:txBody>
          <a:bodyPr/>
          <a:lstStyle/>
          <a:p>
            <a:fld id="{70E83E68-085E-4B73-9D04-4CB28B8738DE}" type="slidenum">
              <a:rPr lang="en-CA" smtClean="0"/>
              <a:t>25</a:t>
            </a:fld>
            <a:endParaRPr lang="en-CA"/>
          </a:p>
        </p:txBody>
      </p:sp>
    </p:spTree>
    <p:extLst>
      <p:ext uri="{BB962C8B-B14F-4D97-AF65-F5344CB8AC3E}">
        <p14:creationId xmlns:p14="http://schemas.microsoft.com/office/powerpoint/2010/main" val="30173254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Too clever, corporate, or relating to only one animal. </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26</a:t>
            </a:fld>
            <a:endParaRPr lang="en-CA"/>
          </a:p>
        </p:txBody>
      </p:sp>
    </p:spTree>
    <p:extLst>
      <p:ext uri="{BB962C8B-B14F-4D97-AF65-F5344CB8AC3E}">
        <p14:creationId xmlns:p14="http://schemas.microsoft.com/office/powerpoint/2010/main" val="15609496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Appetizer salad, big bubbly letters, carrot bite mark on top-right corner. </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27</a:t>
            </a:fld>
            <a:endParaRPr lang="en-CA"/>
          </a:p>
        </p:txBody>
      </p:sp>
    </p:spTree>
    <p:extLst>
      <p:ext uri="{BB962C8B-B14F-4D97-AF65-F5344CB8AC3E}">
        <p14:creationId xmlns:p14="http://schemas.microsoft.com/office/powerpoint/2010/main" val="218822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Icon readability on different resolutions was a big concern.</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28</a:t>
            </a:fld>
            <a:endParaRPr lang="en-CA"/>
          </a:p>
        </p:txBody>
      </p:sp>
    </p:spTree>
    <p:extLst>
      <p:ext uri="{BB962C8B-B14F-4D97-AF65-F5344CB8AC3E}">
        <p14:creationId xmlns:p14="http://schemas.microsoft.com/office/powerpoint/2010/main" val="38657232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wanted a stall</a:t>
            </a:r>
            <a:r>
              <a:rPr lang="en-US" baseline="0" dirty="0" smtClean="0"/>
              <a:t> clerk that would send the player on “feeding missions” around the world. </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29</a:t>
            </a:fld>
            <a:endParaRPr lang="en-CA"/>
          </a:p>
        </p:txBody>
      </p:sp>
    </p:spTree>
    <p:extLst>
      <p:ext uri="{BB962C8B-B14F-4D97-AF65-F5344CB8AC3E}">
        <p14:creationId xmlns:p14="http://schemas.microsoft.com/office/powerpoint/2010/main" val="38510127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younger, male version of</a:t>
            </a:r>
            <a:r>
              <a:rPr lang="en-US" baseline="0" dirty="0" smtClean="0"/>
              <a:t> the clerk didn’t raise any eyebrows. </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30</a:t>
            </a:fld>
            <a:endParaRPr lang="en-CA"/>
          </a:p>
        </p:txBody>
      </p:sp>
    </p:spTree>
    <p:extLst>
      <p:ext uri="{BB962C8B-B14F-4D97-AF65-F5344CB8AC3E}">
        <p14:creationId xmlns:p14="http://schemas.microsoft.com/office/powerpoint/2010/main" val="1682341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31</a:t>
            </a:fld>
            <a:endParaRPr lang="en-CA"/>
          </a:p>
        </p:txBody>
      </p:sp>
    </p:spTree>
    <p:extLst>
      <p:ext uri="{BB962C8B-B14F-4D97-AF65-F5344CB8AC3E}">
        <p14:creationId xmlns:p14="http://schemas.microsoft.com/office/powerpoint/2010/main" val="3197329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0E83E68-085E-4B73-9D04-4CB28B8738DE}" type="slidenum">
              <a:rPr lang="en-CA" smtClean="0"/>
              <a:t>32</a:t>
            </a:fld>
            <a:endParaRPr lang="en-CA"/>
          </a:p>
        </p:txBody>
      </p:sp>
    </p:spTree>
    <p:extLst>
      <p:ext uri="{BB962C8B-B14F-4D97-AF65-F5344CB8AC3E}">
        <p14:creationId xmlns:p14="http://schemas.microsoft.com/office/powerpoint/2010/main" val="40777561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0E83E68-085E-4B73-9D04-4CB28B8738DE}" type="slidenum">
              <a:rPr lang="en-CA" smtClean="0"/>
              <a:t>33</a:t>
            </a:fld>
            <a:endParaRPr lang="en-CA"/>
          </a:p>
        </p:txBody>
      </p:sp>
    </p:spTree>
    <p:extLst>
      <p:ext uri="{BB962C8B-B14F-4D97-AF65-F5344CB8AC3E}">
        <p14:creationId xmlns:p14="http://schemas.microsoft.com/office/powerpoint/2010/main" val="27765801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Insert collage</a:t>
            </a:r>
            <a:r>
              <a:rPr lang="en-US" baseline="0" dirty="0" smtClean="0"/>
              <a:t> of promo materials/sales posters/banners, other stock images (like the wacky inflatable waving arms thing from Family Guy?) Or use edited version of this website pic? </a:t>
            </a:r>
          </a:p>
          <a:p>
            <a:endParaRPr lang="en-US" baseline="0" dirty="0" smtClean="0"/>
          </a:p>
          <a:p>
            <a:r>
              <a:rPr lang="en-US" baseline="0" dirty="0" smtClean="0"/>
              <a:t>Original high-res images, 2048x2048, came in handy for website and other promo assets. </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34</a:t>
            </a:fld>
            <a:endParaRPr lang="en-CA"/>
          </a:p>
        </p:txBody>
      </p:sp>
    </p:spTree>
    <p:extLst>
      <p:ext uri="{BB962C8B-B14F-4D97-AF65-F5344CB8AC3E}">
        <p14:creationId xmlns:p14="http://schemas.microsoft.com/office/powerpoint/2010/main" val="40900112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0E83E68-085E-4B73-9D04-4CB28B8738DE}" type="slidenum">
              <a:rPr lang="en-CA" smtClean="0"/>
              <a:t>35</a:t>
            </a:fld>
            <a:endParaRPr lang="en-CA"/>
          </a:p>
        </p:txBody>
      </p:sp>
    </p:spTree>
    <p:extLst>
      <p:ext uri="{BB962C8B-B14F-4D97-AF65-F5344CB8AC3E}">
        <p14:creationId xmlns:p14="http://schemas.microsoft.com/office/powerpoint/2010/main" val="34426523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Lots of landscape-banners. </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36</a:t>
            </a:fld>
            <a:endParaRPr lang="en-CA"/>
          </a:p>
        </p:txBody>
      </p:sp>
    </p:spTree>
    <p:extLst>
      <p:ext uri="{BB962C8B-B14F-4D97-AF65-F5344CB8AC3E}">
        <p14:creationId xmlns:p14="http://schemas.microsoft.com/office/powerpoint/2010/main" val="26022368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Portrait box-art.</a:t>
            </a:r>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37</a:t>
            </a:fld>
            <a:endParaRPr lang="en-CA"/>
          </a:p>
        </p:txBody>
      </p:sp>
    </p:spTree>
    <p:extLst>
      <p:ext uri="{BB962C8B-B14F-4D97-AF65-F5344CB8AC3E}">
        <p14:creationId xmlns:p14="http://schemas.microsoft.com/office/powerpoint/2010/main" val="6917528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39</a:t>
            </a:fld>
            <a:endParaRPr lang="en-CA"/>
          </a:p>
        </p:txBody>
      </p:sp>
    </p:spTree>
    <p:extLst>
      <p:ext uri="{BB962C8B-B14F-4D97-AF65-F5344CB8AC3E}">
        <p14:creationId xmlns:p14="http://schemas.microsoft.com/office/powerpoint/2010/main" val="20294988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0E83E68-085E-4B73-9D04-4CB28B8738DE}" type="slidenum">
              <a:rPr lang="en-CA" smtClean="0"/>
              <a:t>40</a:t>
            </a:fld>
            <a:endParaRPr lang="en-CA"/>
          </a:p>
        </p:txBody>
      </p:sp>
    </p:spTree>
    <p:extLst>
      <p:ext uri="{BB962C8B-B14F-4D97-AF65-F5344CB8AC3E}">
        <p14:creationId xmlns:p14="http://schemas.microsoft.com/office/powerpoint/2010/main" val="2674289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 sure if we need a splash here, if so what would it be? </a:t>
            </a:r>
            <a:endParaRPr lang="en-CA" dirty="0" smtClean="0"/>
          </a:p>
        </p:txBody>
      </p:sp>
      <p:sp>
        <p:nvSpPr>
          <p:cNvPr id="4" name="Slide Number Placeholder 3"/>
          <p:cNvSpPr>
            <a:spLocks noGrp="1"/>
          </p:cNvSpPr>
          <p:nvPr>
            <p:ph type="sldNum" sz="quarter" idx="10"/>
          </p:nvPr>
        </p:nvSpPr>
        <p:spPr/>
        <p:txBody>
          <a:bodyPr/>
          <a:lstStyle/>
          <a:p>
            <a:fld id="{70E83E68-085E-4B73-9D04-4CB28B8738DE}" type="slidenum">
              <a:rPr lang="en-CA" smtClean="0"/>
              <a:t>41</a:t>
            </a:fld>
            <a:endParaRPr lang="en-CA"/>
          </a:p>
        </p:txBody>
      </p:sp>
    </p:spTree>
    <p:extLst>
      <p:ext uri="{BB962C8B-B14F-4D97-AF65-F5344CB8AC3E}">
        <p14:creationId xmlns:p14="http://schemas.microsoft.com/office/powerpoint/2010/main" val="40983787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p:txBody>
      </p:sp>
      <p:sp>
        <p:nvSpPr>
          <p:cNvPr id="4" name="Slide Number Placeholder 3"/>
          <p:cNvSpPr>
            <a:spLocks noGrp="1"/>
          </p:cNvSpPr>
          <p:nvPr>
            <p:ph type="sldNum" sz="quarter" idx="10"/>
          </p:nvPr>
        </p:nvSpPr>
        <p:spPr/>
        <p:txBody>
          <a:bodyPr/>
          <a:lstStyle/>
          <a:p>
            <a:fld id="{70E83E68-085E-4B73-9D04-4CB28B8738DE}" type="slidenum">
              <a:rPr lang="en-CA" smtClean="0"/>
              <a:t>42</a:t>
            </a:fld>
            <a:endParaRPr lang="en-CA"/>
          </a:p>
        </p:txBody>
      </p:sp>
    </p:spTree>
    <p:extLst>
      <p:ext uri="{BB962C8B-B14F-4D97-AF65-F5344CB8AC3E}">
        <p14:creationId xmlns:p14="http://schemas.microsoft.com/office/powerpoint/2010/main" val="20566296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43</a:t>
            </a:fld>
            <a:endParaRPr lang="en-CA"/>
          </a:p>
        </p:txBody>
      </p:sp>
    </p:spTree>
    <p:extLst>
      <p:ext uri="{BB962C8B-B14F-4D97-AF65-F5344CB8AC3E}">
        <p14:creationId xmlns:p14="http://schemas.microsoft.com/office/powerpoint/2010/main" val="10426945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0E83E68-085E-4B73-9D04-4CB28B8738DE}" type="slidenum">
              <a:rPr lang="en-CA" smtClean="0"/>
              <a:t>44</a:t>
            </a:fld>
            <a:endParaRPr lang="en-CA"/>
          </a:p>
        </p:txBody>
      </p:sp>
    </p:spTree>
    <p:extLst>
      <p:ext uri="{BB962C8B-B14F-4D97-AF65-F5344CB8AC3E}">
        <p14:creationId xmlns:p14="http://schemas.microsoft.com/office/powerpoint/2010/main" val="634042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043535"/>
          </a:xfrm>
        </p:spPr>
        <p:txBody>
          <a:bodyPr vert="horz" lIns="91440" tIns="45720" rIns="91440" bIns="45720" rtlCol="0" anchor="b">
            <a:noAutofit/>
          </a:bodyPr>
          <a:lstStyle>
            <a:lvl1pPr>
              <a:defRPr lang="en-US" sz="8000" baseline="0" dirty="0">
                <a:solidFill>
                  <a:srgbClr val="0070C0"/>
                </a:solidFill>
                <a:effectLst>
                  <a:reflection stA="15000" endPos="19000" dir="5400000" sy="-100000" algn="bl" rotWithShape="0"/>
                </a:effectLst>
              </a:defRPr>
            </a:lvl1pPr>
          </a:lstStyle>
          <a:p>
            <a:pPr lvl="0">
              <a:lnSpc>
                <a:spcPct val="100000"/>
              </a:lnSpc>
            </a:pPr>
            <a:r>
              <a:rPr lang="en-US" dirty="0"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baseline="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936104"/>
          </a:xfrm>
        </p:spPr>
        <p:txBody>
          <a:bodyPr/>
          <a:lstStyle>
            <a:lvl1pPr>
              <a:defRPr sz="3600">
                <a:solidFill>
                  <a:srgbClr val="257087"/>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68760"/>
            <a:ext cx="8229600" cy="4968552"/>
          </a:xfrm>
        </p:spPr>
        <p:txBody>
          <a:bodyPr/>
          <a:lstStyle>
            <a:lvl1pPr>
              <a:defRPr baseline="0">
                <a:solidFill>
                  <a:schemeClr val="tx1">
                    <a:lumMod val="75000"/>
                    <a:lumOff val="25000"/>
                  </a:schemeClr>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vl6pPr>
              <a:defRPr/>
            </a:lvl6pPr>
            <a:lvl7pPr>
              <a:defRPr/>
            </a:lvl7pPr>
            <a:lvl8pPr>
              <a:defRPr/>
            </a:lvl8pPr>
            <a:lvl9pPr>
              <a:buFont typeface="Arial" pitchFamily="34" charset="0"/>
              <a:buChar cha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7975" y="980728"/>
            <a:ext cx="5988050" cy="63500"/>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6309320"/>
            <a:ext cx="9144000" cy="548680"/>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80D7E9-FFF0-4F9A-886B-18EBAD61FE84}" type="datetimeFigureOut">
              <a:rPr lang="en-CA" smtClean="0"/>
              <a:t>2014-10-30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90D68B6-3671-4761-93E3-F53F5FB49E52}" type="slidenum">
              <a:rPr lang="en-CA" smtClean="0"/>
              <a:t>‹#›</a:t>
            </a:fld>
            <a:endParaRPr lang="en-CA"/>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8580D7E9-FFF0-4F9A-886B-18EBAD61FE84}" type="datetimeFigureOut">
              <a:rPr lang="en-CA" smtClean="0"/>
              <a:t>2014-10-30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990D68B6-3671-4761-93E3-F53F5FB49E52}" type="slidenum">
              <a:rPr lang="en-CA" smtClean="0"/>
              <a:t>‹#›</a:t>
            </a:fld>
            <a:endParaRPr lang="en-CA"/>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8580D7E9-FFF0-4F9A-886B-18EBAD61FE84}" type="datetimeFigureOut">
              <a:rPr lang="en-CA" smtClean="0"/>
              <a:t>2014-10-30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990D68B6-3671-4761-93E3-F53F5FB49E52}" type="slidenum">
              <a:rPr lang="en-CA" smtClean="0"/>
              <a:t>‹#›</a:t>
            </a:fld>
            <a:endParaRPr lang="en-CA"/>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580D7E9-FFF0-4F9A-886B-18EBAD61FE84}" type="datetimeFigureOut">
              <a:rPr lang="en-CA" smtClean="0"/>
              <a:t>2014-10-30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990D68B6-3671-4761-93E3-F53F5FB49E52}" type="slidenum">
              <a:rPr lang="en-CA" smtClean="0"/>
              <a:t>‹#›</a:t>
            </a:fld>
            <a:endParaRPr lang="en-CA"/>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80D7E9-FFF0-4F9A-886B-18EBAD61FE84}" type="datetimeFigureOut">
              <a:rPr lang="en-CA" smtClean="0"/>
              <a:t>2014-10-30</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990D68B6-3671-4761-93E3-F53F5FB49E52}" type="slidenum">
              <a:rPr lang="en-CA" smtClean="0"/>
              <a:t>‹#›</a:t>
            </a:fld>
            <a:endParaRPr lang="en-CA"/>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80D7E9-FFF0-4F9A-886B-18EBAD61FE84}" type="datetimeFigureOut">
              <a:rPr lang="en-CA" smtClean="0"/>
              <a:t>2014-10-30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990D68B6-3671-4761-93E3-F53F5FB49E52}" type="slidenum">
              <a:rPr lang="en-CA" smtClean="0"/>
              <a:t>‹#›</a:t>
            </a:fld>
            <a:endParaRPr lang="en-CA"/>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80D7E9-FFF0-4F9A-886B-18EBAD61FE84}" type="datetimeFigureOut">
              <a:rPr lang="en-CA" smtClean="0"/>
              <a:t>2014-10-30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990D68B6-3671-4761-93E3-F53F5FB49E52}" type="slidenum">
              <a:rPr lang="en-CA" smtClean="0"/>
              <a:t>‹#›</a:t>
            </a:fld>
            <a:endParaRPr lang="en-CA"/>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80D7E9-FFF0-4F9A-886B-18EBAD61FE84}" type="datetimeFigureOut">
              <a:rPr lang="en-CA" smtClean="0"/>
              <a:t>2014-10-30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90D68B6-3671-4761-93E3-F53F5FB49E52}"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80D7E9-FFF0-4F9A-886B-18EBAD61FE84}" type="datetimeFigureOut">
              <a:rPr lang="en-CA" smtClean="0"/>
              <a:t>2014-10-30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90D68B6-3671-4761-93E3-F53F5FB49E52}" type="slidenum">
              <a:rPr lang="en-CA" smtClean="0"/>
              <a:t>‹#›</a:t>
            </a:fld>
            <a:endParaRPr lang="en-CA"/>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8580D7E9-FFF0-4F9A-886B-18EBAD61FE84}" type="datetimeFigureOut">
              <a:rPr lang="en-CA" smtClean="0"/>
              <a:t>2014-10-30</a:t>
            </a:fld>
            <a:endParaRPr lang="en-CA"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CA"/>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990D68B6-3671-4761-93E3-F53F5FB49E52}" type="slidenum">
              <a:rPr lang="en-CA" smtClean="0"/>
              <a:t>‹#›</a:t>
            </a:fld>
            <a:endParaRPr lang="en-CA"/>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algn="ctr" defTabSz="914400" rtl="0" eaLnBrk="1" latinLnBrk="0" hangingPunct="1">
        <a:lnSpc>
          <a:spcPts val="5800"/>
        </a:lnSpc>
        <a:spcBef>
          <a:spcPct val="0"/>
        </a:spcBef>
        <a:buNone/>
        <a:defRPr sz="4000" kern="1200">
          <a:solidFill>
            <a:srgbClr val="0070C0"/>
          </a:solidFill>
          <a:effectLst>
            <a:reflection blurRad="6350" stA="21000" endPos="16000" dir="5400000" sy="-100000" algn="bl" rotWithShape="0"/>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monstertree.co.uk/"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5.gif"/></Relationships>
</file>

<file path=ppt/slides/_rels/slide21.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8.gif"/><Relationship Id="rId4" Type="http://schemas.openxmlformats.org/officeDocument/2006/relationships/image" Target="../media/image27.gif"/></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appicontemplate.com/ios7" TargetMode="External"/><Relationship Id="rId4" Type="http://schemas.openxmlformats.org/officeDocument/2006/relationships/image" Target="../media/image36.jpg"/></Relationships>
</file>

<file path=ppt/slides/_rels/slide2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0.gif"/></Relationships>
</file>

<file path=ppt/slides/_rels/slide3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3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3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54.jpeg"/></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96129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CA" dirty="0"/>
          </a:p>
        </p:txBody>
      </p:sp>
      <p:sp>
        <p:nvSpPr>
          <p:cNvPr id="3" name="Content Placeholder 2"/>
          <p:cNvSpPr>
            <a:spLocks noGrp="1"/>
          </p:cNvSpPr>
          <p:nvPr>
            <p:ph idx="1"/>
          </p:nvPr>
        </p:nvSpPr>
        <p:spPr>
          <a:xfrm>
            <a:off x="467544" y="1268760"/>
            <a:ext cx="8229600" cy="4968552"/>
          </a:xfrm>
        </p:spPr>
        <p:txBody>
          <a:bodyPr>
            <a:normAutofit/>
          </a:bodyPr>
          <a:lstStyle/>
          <a:p>
            <a:pPr>
              <a:lnSpc>
                <a:spcPts val="4400"/>
              </a:lnSpc>
            </a:pPr>
            <a:r>
              <a:rPr lang="en-US" dirty="0" smtClean="0"/>
              <a:t>Incubator Games</a:t>
            </a:r>
          </a:p>
          <a:p>
            <a:pPr>
              <a:lnSpc>
                <a:spcPts val="4400"/>
              </a:lnSpc>
            </a:pPr>
            <a:r>
              <a:rPr lang="en-US" dirty="0" smtClean="0"/>
              <a:t>What is Feeding Time</a:t>
            </a:r>
          </a:p>
          <a:p>
            <a:pPr>
              <a:lnSpc>
                <a:spcPts val="4400"/>
              </a:lnSpc>
            </a:pPr>
            <a:r>
              <a:rPr lang="en-US" dirty="0" smtClean="0"/>
              <a:t>Freelance Artists</a:t>
            </a:r>
          </a:p>
          <a:p>
            <a:pPr>
              <a:lnSpc>
                <a:spcPts val="4400"/>
              </a:lnSpc>
            </a:pPr>
            <a:r>
              <a:rPr lang="en-US" dirty="0" smtClean="0"/>
              <a:t>Visual Iteration</a:t>
            </a:r>
          </a:p>
          <a:p>
            <a:pPr>
              <a:lnSpc>
                <a:spcPts val="4400"/>
              </a:lnSpc>
            </a:pPr>
            <a:r>
              <a:rPr lang="en-US" dirty="0" smtClean="0"/>
              <a:t>Promotional Content</a:t>
            </a:r>
          </a:p>
          <a:p>
            <a:pPr>
              <a:lnSpc>
                <a:spcPts val="4400"/>
              </a:lnSpc>
            </a:pPr>
            <a:r>
              <a:rPr lang="en-US" dirty="0" smtClean="0"/>
              <a:t>Final Takeaways</a:t>
            </a:r>
          </a:p>
          <a:p>
            <a:pPr>
              <a:lnSpc>
                <a:spcPts val="3600"/>
              </a:lnSpc>
            </a:pPr>
            <a:endParaRPr lang="en-CA" sz="2800" dirty="0"/>
          </a:p>
        </p:txBody>
      </p:sp>
    </p:spTree>
    <p:extLst>
      <p:ext uri="{BB962C8B-B14F-4D97-AF65-F5344CB8AC3E}">
        <p14:creationId xmlns:p14="http://schemas.microsoft.com/office/powerpoint/2010/main" val="34210196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Incubator Games</a:t>
            </a:r>
            <a:endParaRPr lang="en-CA"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9500" y="1614264"/>
            <a:ext cx="4445000" cy="4191000"/>
          </a:xfrm>
          <a:prstGeom prst="rect">
            <a:avLst/>
          </a:prstGeom>
        </p:spPr>
      </p:pic>
    </p:spTree>
    <p:extLst>
      <p:ext uri="{BB962C8B-B14F-4D97-AF65-F5344CB8AC3E}">
        <p14:creationId xmlns:p14="http://schemas.microsoft.com/office/powerpoint/2010/main" val="74411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Incubator Games</a:t>
            </a:r>
            <a:endParaRPr lang="en-CA" dirty="0"/>
          </a:p>
        </p:txBody>
      </p:sp>
      <p:sp>
        <p:nvSpPr>
          <p:cNvPr id="11" name="TextBox 10"/>
          <p:cNvSpPr txBox="1"/>
          <p:nvPr/>
        </p:nvSpPr>
        <p:spPr>
          <a:xfrm>
            <a:off x="127000" y="4878838"/>
            <a:ext cx="2860824" cy="810478"/>
          </a:xfrm>
          <a:prstGeom prst="rect">
            <a:avLst/>
          </a:prstGeom>
          <a:noFill/>
        </p:spPr>
        <p:txBody>
          <a:bodyPr wrap="square" rtlCol="0">
            <a:spAutoFit/>
          </a:bodyPr>
          <a:lstStyle/>
          <a:p>
            <a:pPr marL="285750" indent="-285750">
              <a:lnSpc>
                <a:spcPts val="2800"/>
              </a:lnSpc>
              <a:buFont typeface="Arial" panose="020B0604020202020204" pitchFamily="34" charset="0"/>
              <a:buChar char="•"/>
            </a:pPr>
            <a:r>
              <a:rPr lang="en-US" sz="1600" dirty="0" smtClean="0">
                <a:latin typeface="+mj-lt"/>
              </a:rPr>
              <a:t>Incubator Games </a:t>
            </a:r>
            <a:br>
              <a:rPr lang="en-US" sz="1600" dirty="0" smtClean="0">
                <a:latin typeface="+mj-lt"/>
              </a:rPr>
            </a:br>
            <a:r>
              <a:rPr lang="en-US" sz="1600" dirty="0" smtClean="0">
                <a:latin typeface="+mj-lt"/>
              </a:rPr>
              <a:t>(not Games Incubator)</a:t>
            </a:r>
          </a:p>
        </p:txBody>
      </p:sp>
      <p:sp>
        <p:nvSpPr>
          <p:cNvPr id="8" name="TextBox 7"/>
          <p:cNvSpPr txBox="1"/>
          <p:nvPr/>
        </p:nvSpPr>
        <p:spPr>
          <a:xfrm>
            <a:off x="3059832" y="4878838"/>
            <a:ext cx="3168352" cy="1169551"/>
          </a:xfrm>
          <a:prstGeom prst="rect">
            <a:avLst/>
          </a:prstGeom>
          <a:noFill/>
        </p:spPr>
        <p:txBody>
          <a:bodyPr wrap="square" rtlCol="0">
            <a:spAutoFit/>
          </a:bodyPr>
          <a:lstStyle/>
          <a:p>
            <a:pPr marL="285750" indent="-285750">
              <a:lnSpc>
                <a:spcPts val="2800"/>
              </a:lnSpc>
              <a:buFont typeface="Arial" panose="020B0604020202020204" pitchFamily="34" charset="0"/>
              <a:buChar char="•"/>
            </a:pPr>
            <a:r>
              <a:rPr lang="en-US" sz="1600" dirty="0" smtClean="0">
                <a:latin typeface="+mj-lt"/>
              </a:rPr>
              <a:t>Founded in Toronto in 2010 by 3 Former Capybara Games Employees</a:t>
            </a:r>
          </a:p>
        </p:txBody>
      </p:sp>
      <p:sp>
        <p:nvSpPr>
          <p:cNvPr id="12" name="TextBox 11"/>
          <p:cNvSpPr txBox="1"/>
          <p:nvPr/>
        </p:nvSpPr>
        <p:spPr>
          <a:xfrm>
            <a:off x="6300192" y="4878838"/>
            <a:ext cx="2666053" cy="810478"/>
          </a:xfrm>
          <a:prstGeom prst="rect">
            <a:avLst/>
          </a:prstGeom>
          <a:noFill/>
        </p:spPr>
        <p:txBody>
          <a:bodyPr wrap="square" rtlCol="0">
            <a:spAutoFit/>
          </a:bodyPr>
          <a:lstStyle/>
          <a:p>
            <a:pPr marL="285750" indent="-285750">
              <a:lnSpc>
                <a:spcPts val="2800"/>
              </a:lnSpc>
              <a:buFont typeface="Arial" panose="020B0604020202020204" pitchFamily="34" charset="0"/>
              <a:buChar char="•"/>
            </a:pPr>
            <a:r>
              <a:rPr lang="en-US" sz="1600" dirty="0" smtClean="0">
                <a:latin typeface="+mj-lt"/>
              </a:rPr>
              <a:t>7 Full-Time Employees, Various Freelancers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1206430"/>
            <a:ext cx="8890000" cy="3672408"/>
          </a:xfrm>
          <a:prstGeom prst="rect">
            <a:avLst/>
          </a:prstGeom>
        </p:spPr>
      </p:pic>
      <p:sp>
        <p:nvSpPr>
          <p:cNvPr id="13" name="Title 1"/>
          <p:cNvSpPr txBox="1">
            <a:spLocks/>
          </p:cNvSpPr>
          <p:nvPr/>
        </p:nvSpPr>
        <p:spPr>
          <a:xfrm>
            <a:off x="127000" y="4659809"/>
            <a:ext cx="2860824" cy="351329"/>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3600" kern="1200">
                <a:solidFill>
                  <a:srgbClr val="257087"/>
                </a:solidFill>
                <a:effectLst>
                  <a:reflection blurRad="6350" stA="21000" endPos="16000" dir="5400000" sy="-100000" algn="bl" rotWithShape="0"/>
                </a:effectLst>
                <a:latin typeface="+mn-lt"/>
                <a:ea typeface="+mj-ea"/>
                <a:cs typeface="+mj-cs"/>
              </a:defRPr>
            </a:lvl1pPr>
          </a:lstStyle>
          <a:p>
            <a:r>
              <a:rPr lang="en-US" sz="2400" dirty="0" smtClean="0"/>
              <a:t>2010</a:t>
            </a:r>
            <a:endParaRPr lang="en-CA" sz="2400" dirty="0"/>
          </a:p>
        </p:txBody>
      </p:sp>
      <p:sp>
        <p:nvSpPr>
          <p:cNvPr id="14" name="Title 1"/>
          <p:cNvSpPr txBox="1">
            <a:spLocks/>
          </p:cNvSpPr>
          <p:nvPr/>
        </p:nvSpPr>
        <p:spPr>
          <a:xfrm>
            <a:off x="3131840" y="4661847"/>
            <a:ext cx="2860824" cy="351329"/>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3600" kern="1200">
                <a:solidFill>
                  <a:srgbClr val="257087"/>
                </a:solidFill>
                <a:effectLst>
                  <a:reflection blurRad="6350" stA="21000" endPos="16000" dir="5400000" sy="-100000" algn="bl" rotWithShape="0"/>
                </a:effectLst>
                <a:latin typeface="+mn-lt"/>
                <a:ea typeface="+mj-ea"/>
                <a:cs typeface="+mj-cs"/>
              </a:defRPr>
            </a:lvl1pPr>
          </a:lstStyle>
          <a:p>
            <a:r>
              <a:rPr lang="en-US" sz="2400" dirty="0" smtClean="0"/>
              <a:t>2012</a:t>
            </a:r>
            <a:endParaRPr lang="en-CA" sz="2400" dirty="0"/>
          </a:p>
        </p:txBody>
      </p:sp>
      <p:sp>
        <p:nvSpPr>
          <p:cNvPr id="15" name="Title 1"/>
          <p:cNvSpPr txBox="1">
            <a:spLocks/>
          </p:cNvSpPr>
          <p:nvPr/>
        </p:nvSpPr>
        <p:spPr>
          <a:xfrm>
            <a:off x="6177677" y="4661847"/>
            <a:ext cx="2860824" cy="351329"/>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3600" kern="1200">
                <a:solidFill>
                  <a:srgbClr val="257087"/>
                </a:solidFill>
                <a:effectLst>
                  <a:reflection blurRad="6350" stA="21000" endPos="16000" dir="5400000" sy="-100000" algn="bl" rotWithShape="0"/>
                </a:effectLst>
                <a:latin typeface="+mn-lt"/>
                <a:ea typeface="+mj-ea"/>
                <a:cs typeface="+mj-cs"/>
              </a:defRPr>
            </a:lvl1pPr>
          </a:lstStyle>
          <a:p>
            <a:r>
              <a:rPr lang="en-US" sz="2400" dirty="0" smtClean="0"/>
              <a:t>2013</a:t>
            </a:r>
            <a:endParaRPr lang="en-CA" sz="2400" dirty="0"/>
          </a:p>
        </p:txBody>
      </p:sp>
    </p:spTree>
    <p:extLst>
      <p:ext uri="{BB962C8B-B14F-4D97-AF65-F5344CB8AC3E}">
        <p14:creationId xmlns:p14="http://schemas.microsoft.com/office/powerpoint/2010/main" val="4184685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Incubator Games</a:t>
            </a:r>
            <a:endParaRPr lang="en-CA" dirty="0"/>
          </a:p>
        </p:txBody>
      </p:sp>
      <p:sp>
        <p:nvSpPr>
          <p:cNvPr id="3" name="Content Placeholder 2"/>
          <p:cNvSpPr>
            <a:spLocks noGrp="1"/>
          </p:cNvSpPr>
          <p:nvPr>
            <p:ph idx="1"/>
          </p:nvPr>
        </p:nvSpPr>
        <p:spPr>
          <a:xfrm>
            <a:off x="518864" y="1224000"/>
            <a:ext cx="8229600" cy="576064"/>
          </a:xfrm>
        </p:spPr>
        <p:txBody>
          <a:bodyPr>
            <a:normAutofit/>
          </a:bodyPr>
          <a:lstStyle/>
          <a:p>
            <a:pPr marL="0" indent="0" algn="ctr">
              <a:buNone/>
            </a:pPr>
            <a:r>
              <a:rPr lang="en-US" dirty="0" smtClean="0"/>
              <a:t>Focused on Contract Work During Early Years</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1772816"/>
            <a:ext cx="7848872" cy="4133740"/>
          </a:xfrm>
          <a:prstGeom prst="rect">
            <a:avLst/>
          </a:prstGeom>
        </p:spPr>
      </p:pic>
    </p:spTree>
    <p:extLst>
      <p:ext uri="{BB962C8B-B14F-4D97-AF65-F5344CB8AC3E}">
        <p14:creationId xmlns:p14="http://schemas.microsoft.com/office/powerpoint/2010/main" val="1727798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SVN\FeedingTime\Media\YouTube\youtube_bann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1372272"/>
            <a:ext cx="8136904" cy="457700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457200" y="116632"/>
            <a:ext cx="8229600" cy="936104"/>
          </a:xfrm>
        </p:spPr>
        <p:txBody>
          <a:bodyPr/>
          <a:lstStyle/>
          <a:p>
            <a:r>
              <a:rPr lang="en-US" dirty="0" smtClean="0"/>
              <a:t>What is Feeding Time?</a:t>
            </a:r>
            <a:endParaRPr lang="en-CA" dirty="0"/>
          </a:p>
        </p:txBody>
      </p:sp>
    </p:spTree>
    <p:extLst>
      <p:ext uri="{BB962C8B-B14F-4D97-AF65-F5344CB8AC3E}">
        <p14:creationId xmlns:p14="http://schemas.microsoft.com/office/powerpoint/2010/main" val="546019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Feeding Time?</a:t>
            </a:r>
            <a:endParaRPr lang="en-CA"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78" y="0"/>
            <a:ext cx="9156577" cy="6858000"/>
          </a:xfrm>
          <a:prstGeom prst="rect">
            <a:avLst/>
          </a:prstGeom>
        </p:spPr>
      </p:pic>
      <p:sp>
        <p:nvSpPr>
          <p:cNvPr id="3" name="Content Placeholder 2"/>
          <p:cNvSpPr>
            <a:spLocks noGrp="1"/>
          </p:cNvSpPr>
          <p:nvPr>
            <p:ph idx="1"/>
          </p:nvPr>
        </p:nvSpPr>
        <p:spPr>
          <a:xfrm>
            <a:off x="457200" y="1600200"/>
            <a:ext cx="8147248" cy="4637112"/>
          </a:xfrm>
        </p:spPr>
        <p:txBody>
          <a:bodyPr>
            <a:normAutofit/>
          </a:bodyPr>
          <a:lstStyle/>
          <a:p>
            <a:pPr marL="342900" lvl="1" indent="-342900">
              <a:lnSpc>
                <a:spcPts val="4000"/>
              </a:lnSpc>
              <a:buFont typeface="Arial" panose="020B0604020202020204" pitchFamily="34" charset="0"/>
              <a:buChar char="•"/>
            </a:pPr>
            <a:r>
              <a:rPr lang="en-US" sz="2400" dirty="0"/>
              <a:t>First IP </a:t>
            </a:r>
            <a:r>
              <a:rPr lang="en-US" sz="2400" dirty="0" smtClean="0"/>
              <a:t>Goals:</a:t>
            </a:r>
          </a:p>
          <a:p>
            <a:pPr lvl="1">
              <a:lnSpc>
                <a:spcPts val="4000"/>
              </a:lnSpc>
              <a:spcBef>
                <a:spcPts val="0"/>
              </a:spcBef>
              <a:defRPr/>
            </a:pPr>
            <a:r>
              <a:rPr lang="en-US" sz="2000" dirty="0" smtClean="0"/>
              <a:t>Prototyped between work-for-hire</a:t>
            </a:r>
          </a:p>
          <a:p>
            <a:pPr lvl="1">
              <a:lnSpc>
                <a:spcPts val="4000"/>
              </a:lnSpc>
              <a:spcBef>
                <a:spcPts val="0"/>
              </a:spcBef>
              <a:defRPr/>
            </a:pPr>
            <a:r>
              <a:rPr lang="en-US" sz="2000" dirty="0" smtClean="0"/>
              <a:t>Designed </a:t>
            </a:r>
            <a:r>
              <a:rPr lang="en-US" sz="2000" dirty="0"/>
              <a:t>for touch screens</a:t>
            </a:r>
          </a:p>
          <a:p>
            <a:pPr lvl="1">
              <a:lnSpc>
                <a:spcPts val="4000"/>
              </a:lnSpc>
              <a:spcBef>
                <a:spcPts val="0"/>
              </a:spcBef>
              <a:defRPr/>
            </a:pPr>
            <a:r>
              <a:rPr lang="en-US" sz="2000" dirty="0"/>
              <a:t>Stand out in both gameplay and visuals</a:t>
            </a:r>
          </a:p>
          <a:p>
            <a:pPr lvl="1">
              <a:lnSpc>
                <a:spcPts val="4000"/>
              </a:lnSpc>
              <a:spcBef>
                <a:spcPts val="0"/>
              </a:spcBef>
              <a:defRPr/>
            </a:pPr>
            <a:r>
              <a:rPr lang="en-US" sz="2000" dirty="0"/>
              <a:t>Wouldn’t severely hinder us if it made $0</a:t>
            </a:r>
            <a:endParaRPr lang="en-CA" sz="2000" dirty="0"/>
          </a:p>
        </p:txBody>
      </p:sp>
    </p:spTree>
    <p:extLst>
      <p:ext uri="{BB962C8B-B14F-4D97-AF65-F5344CB8AC3E}">
        <p14:creationId xmlns:p14="http://schemas.microsoft.com/office/powerpoint/2010/main" val="5688883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Feeding Time?</a:t>
            </a:r>
            <a:endParaRPr lang="en-CA"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smtClean="0"/>
          </a:p>
        </p:txBody>
      </p:sp>
      <p:pic>
        <p:nvPicPr>
          <p:cNvPr id="1026" name="Picture 2" descr="C:\Documents and Settings\IGRadek\Desktop\Post Images\feeding_time_overview.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744" y="1172750"/>
            <a:ext cx="4680520" cy="4992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6164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Feeding Time?</a:t>
            </a:r>
            <a:endParaRPr lang="en-CA" dirty="0"/>
          </a:p>
        </p:txBody>
      </p:sp>
      <p:sp>
        <p:nvSpPr>
          <p:cNvPr id="5" name="Content Placeholder 4"/>
          <p:cNvSpPr>
            <a:spLocks noGrp="1"/>
          </p:cNvSpPr>
          <p:nvPr>
            <p:ph idx="1"/>
          </p:nvPr>
        </p:nvSpPr>
        <p:spPr/>
        <p:txBody>
          <a:bodyPr/>
          <a:lstStyle/>
          <a:p>
            <a:endParaRPr lang="en-US" dirty="0" smtClean="0"/>
          </a:p>
          <a:p>
            <a:endParaRPr lang="en-CA" dirty="0"/>
          </a:p>
        </p:txBody>
      </p:sp>
      <p:pic>
        <p:nvPicPr>
          <p:cNvPr id="4" name="Feeding Time - Official Launch Trailer.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67544" y="1196752"/>
            <a:ext cx="8172400" cy="4596975"/>
          </a:xfrm>
          <a:prstGeom prst="rect">
            <a:avLst/>
          </a:prstGeom>
        </p:spPr>
      </p:pic>
    </p:spTree>
    <p:extLst>
      <p:ext uri="{BB962C8B-B14F-4D97-AF65-F5344CB8AC3E}">
        <p14:creationId xmlns:p14="http://schemas.microsoft.com/office/powerpoint/2010/main" val="21778180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fullScrn="1">
              <p:cMediaNode vol="80000">
                <p:cTn id="7"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Freelance Artists</a:t>
            </a:r>
            <a:endParaRPr lang="en-CA"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1415256"/>
            <a:ext cx="7620000" cy="4318000"/>
          </a:xfrm>
          <a:prstGeom prst="rect">
            <a:avLst/>
          </a:prstGeom>
        </p:spPr>
      </p:pic>
    </p:spTree>
    <p:extLst>
      <p:ext uri="{BB962C8B-B14F-4D97-AF65-F5344CB8AC3E}">
        <p14:creationId xmlns:p14="http://schemas.microsoft.com/office/powerpoint/2010/main" val="7180304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Freelance </a:t>
            </a:r>
            <a:r>
              <a:rPr lang="en-US" dirty="0" smtClean="0"/>
              <a:t>Artists</a:t>
            </a:r>
            <a:endParaRPr lang="en-CA" dirty="0"/>
          </a:p>
        </p:txBody>
      </p:sp>
      <p:sp>
        <p:nvSpPr>
          <p:cNvPr id="3" name="Content Placeholder 2"/>
          <p:cNvSpPr>
            <a:spLocks noGrp="1"/>
          </p:cNvSpPr>
          <p:nvPr>
            <p:ph idx="1"/>
          </p:nvPr>
        </p:nvSpPr>
        <p:spPr>
          <a:xfrm>
            <a:off x="755576" y="1224000"/>
            <a:ext cx="7986464" cy="504056"/>
          </a:xfrm>
        </p:spPr>
        <p:txBody>
          <a:bodyPr>
            <a:normAutofit/>
          </a:bodyPr>
          <a:lstStyle/>
          <a:p>
            <a:r>
              <a:rPr lang="en-US" dirty="0" smtClean="0"/>
              <a:t>Relied on Freelance Illustrators From:</a:t>
            </a:r>
          </a:p>
          <a:p>
            <a:endParaRPr lang="en-CA" dirty="0"/>
          </a:p>
        </p:txBody>
      </p:sp>
      <p:sp>
        <p:nvSpPr>
          <p:cNvPr id="6" name="TextBox 5"/>
          <p:cNvSpPr txBox="1"/>
          <p:nvPr/>
        </p:nvSpPr>
        <p:spPr>
          <a:xfrm>
            <a:off x="1258617" y="5034662"/>
            <a:ext cx="2922595" cy="338554"/>
          </a:xfrm>
          <a:prstGeom prst="rect">
            <a:avLst/>
          </a:prstGeom>
          <a:noFill/>
        </p:spPr>
        <p:txBody>
          <a:bodyPr wrap="none" rtlCol="0">
            <a:spAutoFit/>
          </a:bodyPr>
          <a:lstStyle/>
          <a:p>
            <a:r>
              <a:rPr lang="en-US" sz="1600" dirty="0" smtClean="0">
                <a:latin typeface="+mj-lt"/>
              </a:rPr>
              <a:t>conceptart.org/go/artjobs</a:t>
            </a:r>
            <a:r>
              <a:rPr lang="en-US" sz="1600" dirty="0">
                <a:latin typeface="+mj-lt"/>
              </a:rPr>
              <a:t>/</a:t>
            </a:r>
            <a:endParaRPr lang="en-CA" sz="1600" dirty="0">
              <a:latin typeface="+mj-lt"/>
            </a:endParaRPr>
          </a:p>
        </p:txBody>
      </p:sp>
      <p:sp>
        <p:nvSpPr>
          <p:cNvPr id="7" name="TextBox 6"/>
          <p:cNvSpPr txBox="1"/>
          <p:nvPr/>
        </p:nvSpPr>
        <p:spPr>
          <a:xfrm>
            <a:off x="5220072" y="5034662"/>
            <a:ext cx="3312368" cy="338554"/>
          </a:xfrm>
          <a:prstGeom prst="rect">
            <a:avLst/>
          </a:prstGeom>
          <a:noFill/>
        </p:spPr>
        <p:txBody>
          <a:bodyPr wrap="square" rtlCol="0">
            <a:spAutoFit/>
          </a:bodyPr>
          <a:lstStyle/>
          <a:p>
            <a:r>
              <a:rPr lang="en-CA" sz="1600" dirty="0">
                <a:latin typeface="+mj-lt"/>
              </a:rPr>
              <a:t>craigslist.ca/search/med</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1766168"/>
            <a:ext cx="7620000" cy="3175000"/>
          </a:xfrm>
          <a:prstGeom prst="rect">
            <a:avLst/>
          </a:prstGeom>
        </p:spPr>
      </p:pic>
      <p:sp>
        <p:nvSpPr>
          <p:cNvPr id="13" name="Content Placeholder 2"/>
          <p:cNvSpPr txBox="1">
            <a:spLocks/>
          </p:cNvSpPr>
          <p:nvPr/>
        </p:nvSpPr>
        <p:spPr>
          <a:xfrm>
            <a:off x="762000" y="5661248"/>
            <a:ext cx="7986464" cy="576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baseline="0">
                <a:solidFill>
                  <a:schemeClr val="tx1">
                    <a:lumMod val="75000"/>
                    <a:lumOff val="25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baseline="0">
                <a:solidFill>
                  <a:schemeClr val="tx1">
                    <a:lumMod val="75000"/>
                    <a:lumOff val="25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baseline="0">
                <a:solidFill>
                  <a:schemeClr val="tx1">
                    <a:lumMod val="75000"/>
                    <a:lumOff val="25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285750" indent="-285750"/>
            <a:r>
              <a:rPr lang="en-US" dirty="0"/>
              <a:t>Honourable mention goes to: </a:t>
            </a:r>
            <a:r>
              <a:rPr lang="en-US" dirty="0" smtClean="0"/>
              <a:t>kijiji.ca</a:t>
            </a:r>
            <a:endParaRPr lang="en-CA" dirty="0"/>
          </a:p>
        </p:txBody>
      </p:sp>
    </p:spTree>
    <p:extLst>
      <p:ext uri="{BB962C8B-B14F-4D97-AF65-F5344CB8AC3E}">
        <p14:creationId xmlns:p14="http://schemas.microsoft.com/office/powerpoint/2010/main" val="15030059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Freelance Artists</a:t>
            </a:r>
            <a:endParaRPr lang="en-CA" dirty="0"/>
          </a:p>
        </p:txBody>
      </p:sp>
      <p:sp>
        <p:nvSpPr>
          <p:cNvPr id="3" name="Content Placeholder 2"/>
          <p:cNvSpPr>
            <a:spLocks noGrp="1"/>
          </p:cNvSpPr>
          <p:nvPr>
            <p:ph idx="1"/>
          </p:nvPr>
        </p:nvSpPr>
        <p:spPr>
          <a:xfrm>
            <a:off x="745232" y="1124744"/>
            <a:ext cx="7355160" cy="4968552"/>
          </a:xfrm>
        </p:spPr>
        <p:txBody>
          <a:bodyPr>
            <a:normAutofit/>
          </a:bodyPr>
          <a:lstStyle/>
          <a:p>
            <a:pPr>
              <a:lnSpc>
                <a:spcPts val="4000"/>
              </a:lnSpc>
            </a:pPr>
            <a:r>
              <a:rPr lang="en-US" dirty="0" smtClean="0"/>
              <a:t>75 -150 </a:t>
            </a:r>
            <a:r>
              <a:rPr lang="en-US" dirty="0" smtClean="0"/>
              <a:t>responses per ad collectively</a:t>
            </a:r>
          </a:p>
          <a:p>
            <a:pPr>
              <a:lnSpc>
                <a:spcPts val="4000"/>
              </a:lnSpc>
            </a:pPr>
            <a:r>
              <a:rPr lang="en-US" dirty="0" smtClean="0"/>
              <a:t>Promoted ads received about 25% more responses</a:t>
            </a:r>
          </a:p>
          <a:p>
            <a:pPr>
              <a:lnSpc>
                <a:spcPts val="4000"/>
              </a:lnSpc>
            </a:pPr>
            <a:r>
              <a:rPr lang="en-US" dirty="0" smtClean="0"/>
              <a:t>$20-</a:t>
            </a:r>
            <a:r>
              <a:rPr lang="en-US" dirty="0"/>
              <a:t>$30/hour for junior artists, $30-$50/hour for experienced artists, $50+/hour for </a:t>
            </a:r>
            <a:r>
              <a:rPr lang="en-US" dirty="0" smtClean="0"/>
              <a:t>experts</a:t>
            </a:r>
          </a:p>
          <a:p>
            <a:pPr>
              <a:lnSpc>
                <a:spcPts val="4000"/>
              </a:lnSpc>
            </a:pPr>
            <a:r>
              <a:rPr lang="en-US" dirty="0" smtClean="0"/>
              <a:t>Keep all submissions for potential future collaborations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960" y="3861048"/>
            <a:ext cx="5149850" cy="2654300"/>
          </a:xfrm>
          <a:prstGeom prst="rect">
            <a:avLst/>
          </a:prstGeom>
        </p:spPr>
      </p:pic>
    </p:spTree>
    <p:extLst>
      <p:ext uri="{BB962C8B-B14F-4D97-AF65-F5344CB8AC3E}">
        <p14:creationId xmlns:p14="http://schemas.microsoft.com/office/powerpoint/2010/main" val="35797867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Freelance Artists</a:t>
            </a:r>
            <a:endParaRPr lang="en-CA" dirty="0"/>
          </a:p>
        </p:txBody>
      </p:sp>
      <p:sp>
        <p:nvSpPr>
          <p:cNvPr id="3" name="Content Placeholder 2"/>
          <p:cNvSpPr>
            <a:spLocks noGrp="1"/>
          </p:cNvSpPr>
          <p:nvPr>
            <p:ph idx="1"/>
          </p:nvPr>
        </p:nvSpPr>
        <p:spPr>
          <a:xfrm>
            <a:off x="745232" y="1196752"/>
            <a:ext cx="6995120" cy="4968552"/>
          </a:xfrm>
        </p:spPr>
        <p:txBody>
          <a:bodyPr/>
          <a:lstStyle/>
          <a:p>
            <a:pPr>
              <a:lnSpc>
                <a:spcPts val="3600"/>
              </a:lnSpc>
            </a:pPr>
            <a:r>
              <a:rPr lang="en-US" dirty="0" smtClean="0"/>
              <a:t>Provide as much info as possible in ad:</a:t>
            </a:r>
          </a:p>
          <a:p>
            <a:pPr lvl="1">
              <a:lnSpc>
                <a:spcPts val="2800"/>
              </a:lnSpc>
            </a:pPr>
            <a:r>
              <a:rPr lang="en-US" sz="2000" dirty="0" smtClean="0"/>
              <a:t>Payment amount, currency, delivery format</a:t>
            </a:r>
          </a:p>
          <a:p>
            <a:pPr lvl="1">
              <a:lnSpc>
                <a:spcPts val="2800"/>
              </a:lnSpc>
            </a:pPr>
            <a:r>
              <a:rPr lang="en-US" sz="2000" dirty="0" smtClean="0"/>
              <a:t>Date and duration of project</a:t>
            </a:r>
          </a:p>
          <a:p>
            <a:pPr lvl="1">
              <a:lnSpc>
                <a:spcPts val="2800"/>
              </a:lnSpc>
            </a:pPr>
            <a:r>
              <a:rPr lang="en-US" sz="2000" dirty="0" smtClean="0"/>
              <a:t>Request portfolio</a:t>
            </a:r>
          </a:p>
          <a:p>
            <a:pPr>
              <a:lnSpc>
                <a:spcPts val="4400"/>
              </a:lnSpc>
            </a:pPr>
            <a:r>
              <a:rPr lang="en-US" dirty="0" smtClean="0"/>
              <a:t>Ask </a:t>
            </a:r>
            <a:r>
              <a:rPr lang="en-US" dirty="0"/>
              <a:t>artist friends/previous hires to help gauge </a:t>
            </a:r>
            <a:r>
              <a:rPr lang="en-US" dirty="0" smtClean="0"/>
              <a:t>submissions</a:t>
            </a:r>
            <a:endParaRPr lang="en-US" dirty="0"/>
          </a:p>
          <a:p>
            <a:pPr>
              <a:lnSpc>
                <a:spcPts val="4400"/>
              </a:lnSpc>
            </a:pPr>
            <a:r>
              <a:rPr lang="en-US" dirty="0" smtClean="0"/>
              <a:t>Ask </a:t>
            </a:r>
            <a:r>
              <a:rPr lang="en-US" dirty="0"/>
              <a:t>for sample </a:t>
            </a:r>
            <a:r>
              <a:rPr lang="en-US" dirty="0" smtClean="0"/>
              <a:t>work</a:t>
            </a:r>
            <a:endParaRPr lang="en-US" dirty="0"/>
          </a:p>
          <a:p>
            <a:endParaRPr lang="en-CA"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968" y="2275532"/>
            <a:ext cx="4857750" cy="5041900"/>
          </a:xfrm>
          <a:prstGeom prst="rect">
            <a:avLst/>
          </a:prstGeom>
        </p:spPr>
      </p:pic>
    </p:spTree>
    <p:extLst>
      <p:ext uri="{BB962C8B-B14F-4D97-AF65-F5344CB8AC3E}">
        <p14:creationId xmlns:p14="http://schemas.microsoft.com/office/powerpoint/2010/main" val="17268142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806" y="1819499"/>
            <a:ext cx="7502618" cy="3985765"/>
          </a:xfrm>
          <a:prstGeom prst="rect">
            <a:avLst/>
          </a:prstGeom>
        </p:spPr>
      </p:pic>
      <p:sp>
        <p:nvSpPr>
          <p:cNvPr id="2" name="Title 1"/>
          <p:cNvSpPr>
            <a:spLocks noGrp="1"/>
          </p:cNvSpPr>
          <p:nvPr>
            <p:ph type="title"/>
          </p:nvPr>
        </p:nvSpPr>
        <p:spPr/>
        <p:txBody>
          <a:bodyPr/>
          <a:lstStyle/>
          <a:p>
            <a:r>
              <a:rPr lang="en-US" dirty="0"/>
              <a:t>Freelance Artists</a:t>
            </a:r>
            <a:endParaRPr lang="en-CA" dirty="0"/>
          </a:p>
        </p:txBody>
      </p:sp>
      <p:sp>
        <p:nvSpPr>
          <p:cNvPr id="3" name="Content Placeholder 2"/>
          <p:cNvSpPr>
            <a:spLocks noGrp="1"/>
          </p:cNvSpPr>
          <p:nvPr>
            <p:ph idx="1"/>
          </p:nvPr>
        </p:nvSpPr>
        <p:spPr>
          <a:xfrm>
            <a:off x="457200" y="1224001"/>
            <a:ext cx="8291264" cy="692832"/>
          </a:xfrm>
        </p:spPr>
        <p:txBody>
          <a:bodyPr>
            <a:noAutofit/>
          </a:bodyPr>
          <a:lstStyle/>
          <a:p>
            <a:pPr marL="0" indent="0" algn="ctr" fontAlgn="base">
              <a:lnSpc>
                <a:spcPts val="3400"/>
              </a:lnSpc>
              <a:buNone/>
            </a:pPr>
            <a:r>
              <a:rPr lang="en-US" dirty="0" smtClean="0"/>
              <a:t>Feeding Time’s artist: George </a:t>
            </a:r>
            <a:r>
              <a:rPr lang="en-US" dirty="0" err="1" smtClean="0"/>
              <a:t>Bletsis</a:t>
            </a:r>
            <a:endParaRPr lang="en-US" dirty="0" smtClean="0"/>
          </a:p>
        </p:txBody>
      </p:sp>
      <p:sp>
        <p:nvSpPr>
          <p:cNvPr id="5" name="Content Placeholder 2"/>
          <p:cNvSpPr txBox="1">
            <a:spLocks/>
          </p:cNvSpPr>
          <p:nvPr/>
        </p:nvSpPr>
        <p:spPr>
          <a:xfrm>
            <a:off x="539552" y="5949280"/>
            <a:ext cx="8291264" cy="3244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baseline="0">
                <a:solidFill>
                  <a:schemeClr val="tx1">
                    <a:lumMod val="75000"/>
                    <a:lumOff val="25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baseline="0">
                <a:solidFill>
                  <a:schemeClr val="tx1">
                    <a:lumMod val="75000"/>
                    <a:lumOff val="25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baseline="0">
                <a:solidFill>
                  <a:schemeClr val="tx1">
                    <a:lumMod val="75000"/>
                    <a:lumOff val="25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baseline="0">
                <a:solidFill>
                  <a:schemeClr val="tx1">
                    <a:lumMod val="75000"/>
                    <a:lumOff val="25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fontAlgn="base">
              <a:buFont typeface="Arial" pitchFamily="34" charset="0"/>
              <a:buNone/>
            </a:pPr>
            <a:r>
              <a:rPr lang="en-US" sz="1600" dirty="0" smtClean="0">
                <a:hlinkClick r:id="rId4"/>
              </a:rPr>
              <a:t>http://www.monstertree.co.uk/</a:t>
            </a:r>
            <a:r>
              <a:rPr lang="en-US" sz="1600" dirty="0" smtClean="0"/>
              <a:t> </a:t>
            </a:r>
            <a:endParaRPr lang="en-US" sz="1600" dirty="0" smtClean="0"/>
          </a:p>
        </p:txBody>
      </p:sp>
    </p:spTree>
    <p:extLst>
      <p:ext uri="{BB962C8B-B14F-4D97-AF65-F5344CB8AC3E}">
        <p14:creationId xmlns:p14="http://schemas.microsoft.com/office/powerpoint/2010/main" val="4452943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 Iteration</a:t>
            </a:r>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1556792"/>
            <a:ext cx="8352928" cy="4176464"/>
          </a:xfrm>
          <a:prstGeom prst="rect">
            <a:avLst/>
          </a:prstGeom>
        </p:spPr>
      </p:pic>
    </p:spTree>
    <p:extLst>
      <p:ext uri="{BB962C8B-B14F-4D97-AF65-F5344CB8AC3E}">
        <p14:creationId xmlns:p14="http://schemas.microsoft.com/office/powerpoint/2010/main" val="17649840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Visual </a:t>
            </a:r>
            <a:r>
              <a:rPr lang="en-US" dirty="0" smtClean="0"/>
              <a:t>Iteration - Animals</a:t>
            </a:r>
            <a:endParaRPr lang="en-CA" dirty="0"/>
          </a:p>
        </p:txBody>
      </p:sp>
      <p:sp>
        <p:nvSpPr>
          <p:cNvPr id="3" name="Content Placeholder 2"/>
          <p:cNvSpPr>
            <a:spLocks noGrp="1"/>
          </p:cNvSpPr>
          <p:nvPr>
            <p:ph idx="1"/>
          </p:nvPr>
        </p:nvSpPr>
        <p:spPr/>
        <p:txBody>
          <a:bodyPr/>
          <a:lstStyle/>
          <a:p>
            <a:pPr marL="0" indent="0" algn="ctr">
              <a:buNone/>
            </a:pPr>
            <a:r>
              <a:rPr lang="en-US" dirty="0" smtClean="0"/>
              <a:t>Initial Phase Involved Various Animal Concepts</a:t>
            </a:r>
            <a:endParaRPr lang="en-CA" dirty="0"/>
          </a:p>
        </p:txBody>
      </p:sp>
      <p:pic>
        <p:nvPicPr>
          <p:cNvPr id="3074" name="Picture 2" descr="C:\Documents and Settings\IGRadek\Desktop\PPT\ft_early_anima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619" y="2060848"/>
            <a:ext cx="7479209" cy="3834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80157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a:t>
            </a:r>
            <a:r>
              <a:rPr lang="en-US" dirty="0" smtClean="0"/>
              <a:t>Iteration - </a:t>
            </a:r>
            <a:r>
              <a:rPr lang="en-US" dirty="0"/>
              <a:t>Animals</a:t>
            </a:r>
            <a:endParaRPr lang="en-CA" dirty="0"/>
          </a:p>
        </p:txBody>
      </p:sp>
      <p:sp>
        <p:nvSpPr>
          <p:cNvPr id="3" name="Content Placeholder 2"/>
          <p:cNvSpPr>
            <a:spLocks noGrp="1"/>
          </p:cNvSpPr>
          <p:nvPr>
            <p:ph idx="1"/>
          </p:nvPr>
        </p:nvSpPr>
        <p:spPr/>
        <p:txBody>
          <a:bodyPr/>
          <a:lstStyle/>
          <a:p>
            <a:pPr marL="0" indent="0" algn="ctr">
              <a:buNone/>
            </a:pPr>
            <a:r>
              <a:rPr lang="en-US" dirty="0" smtClean="0"/>
              <a:t>Facing Directions vs. One Angle</a:t>
            </a:r>
            <a:endParaRPr lang="en-CA" dirty="0"/>
          </a:p>
        </p:txBody>
      </p:sp>
      <p:pic>
        <p:nvPicPr>
          <p:cNvPr id="4100" name="Picture 4" descr="C:\Documents and Settings\IGRadek\Desktop\PPT\clash_of_hero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1916833"/>
            <a:ext cx="3610941" cy="4051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0700" y="1916833"/>
            <a:ext cx="4051300" cy="4051300"/>
          </a:xfrm>
          <a:prstGeom prst="rect">
            <a:avLst/>
          </a:prstGeom>
        </p:spPr>
      </p:pic>
    </p:spTree>
    <p:extLst>
      <p:ext uri="{BB962C8B-B14F-4D97-AF65-F5344CB8AC3E}">
        <p14:creationId xmlns:p14="http://schemas.microsoft.com/office/powerpoint/2010/main" val="32895064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a:t>
            </a:r>
            <a:r>
              <a:rPr lang="en-US" dirty="0" smtClean="0"/>
              <a:t>Iteration - </a:t>
            </a:r>
            <a:r>
              <a:rPr lang="en-US" dirty="0"/>
              <a:t>Animals</a:t>
            </a:r>
            <a:endParaRPr lang="en-CA" dirty="0"/>
          </a:p>
        </p:txBody>
      </p:sp>
      <p:sp>
        <p:nvSpPr>
          <p:cNvPr id="3" name="Content Placeholder 2"/>
          <p:cNvSpPr>
            <a:spLocks noGrp="1"/>
          </p:cNvSpPr>
          <p:nvPr>
            <p:ph idx="1"/>
          </p:nvPr>
        </p:nvSpPr>
        <p:spPr>
          <a:xfrm>
            <a:off x="457200" y="1196752"/>
            <a:ext cx="8229600" cy="4968552"/>
          </a:xfrm>
        </p:spPr>
        <p:txBody>
          <a:bodyPr/>
          <a:lstStyle/>
          <a:p>
            <a:pPr marL="0" indent="0" algn="ctr">
              <a:lnSpc>
                <a:spcPts val="3200"/>
              </a:lnSpc>
              <a:buNone/>
            </a:pPr>
            <a:r>
              <a:rPr lang="en-US" dirty="0" smtClean="0"/>
              <a:t>Settled on one Angle That Best Showcased the Animal and its Personality</a:t>
            </a:r>
            <a:endParaRPr lang="en-CA" dirty="0"/>
          </a:p>
        </p:txBody>
      </p:sp>
      <p:pic>
        <p:nvPicPr>
          <p:cNvPr id="5122" name="Picture 2" descr="C:\Documents and Settings\IGRadek\Desktop\PPT\ft_animal_sketch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2132856"/>
            <a:ext cx="5904656" cy="4080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66821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a:t>
            </a:r>
            <a:r>
              <a:rPr lang="en-US" dirty="0" smtClean="0"/>
              <a:t>Iteration - </a:t>
            </a:r>
            <a:r>
              <a:rPr lang="en-US" dirty="0"/>
              <a:t>Animals</a:t>
            </a:r>
            <a:endParaRPr lang="en-CA"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CA" dirty="0"/>
          </a:p>
        </p:txBody>
      </p:sp>
      <p:pic>
        <p:nvPicPr>
          <p:cNvPr id="6146" name="Picture 2" descr="C:\Documents and Settings\IGRadek\Desktop\PPT\ft_full_cas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1268760"/>
            <a:ext cx="5760640" cy="4891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41247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a:t>
            </a:r>
            <a:r>
              <a:rPr lang="en-US" dirty="0" smtClean="0"/>
              <a:t>Iteration - </a:t>
            </a:r>
            <a:r>
              <a:rPr lang="en-US" dirty="0"/>
              <a:t>Animals</a:t>
            </a:r>
            <a:endParaRPr lang="en-CA" dirty="0"/>
          </a:p>
        </p:txBody>
      </p:sp>
      <p:sp>
        <p:nvSpPr>
          <p:cNvPr id="3" name="Content Placeholder 2"/>
          <p:cNvSpPr>
            <a:spLocks noGrp="1"/>
          </p:cNvSpPr>
          <p:nvPr>
            <p:ph idx="1"/>
          </p:nvPr>
        </p:nvSpPr>
        <p:spPr>
          <a:xfrm>
            <a:off x="683568" y="1268760"/>
            <a:ext cx="4690865" cy="1584177"/>
          </a:xfrm>
        </p:spPr>
        <p:txBody>
          <a:bodyPr/>
          <a:lstStyle/>
          <a:p>
            <a:pPr marL="0" indent="0">
              <a:buNone/>
            </a:pPr>
            <a:r>
              <a:rPr lang="en-US" dirty="0" smtClean="0"/>
              <a:t>Animations Began Completely Hand-Drawn</a:t>
            </a:r>
          </a:p>
          <a:p>
            <a:pPr marL="0" indent="0">
              <a:buNone/>
            </a:pPr>
            <a:endParaRPr lang="en-CA"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2829203"/>
            <a:ext cx="8424936" cy="3369974"/>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53403" y="1153547"/>
            <a:ext cx="1699389" cy="1699389"/>
          </a:xfrm>
          <a:prstGeom prst="rect">
            <a:avLst/>
          </a:prstGeom>
        </p:spPr>
      </p:pic>
    </p:spTree>
    <p:extLst>
      <p:ext uri="{BB962C8B-B14F-4D97-AF65-F5344CB8AC3E}">
        <p14:creationId xmlns:p14="http://schemas.microsoft.com/office/powerpoint/2010/main" val="18918776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a:t>
            </a:r>
            <a:r>
              <a:rPr lang="en-US" dirty="0" smtClean="0"/>
              <a:t>Iteration - </a:t>
            </a:r>
            <a:r>
              <a:rPr lang="en-US" dirty="0"/>
              <a:t>Animals</a:t>
            </a:r>
            <a:endParaRPr lang="en-CA" dirty="0"/>
          </a:p>
        </p:txBody>
      </p:sp>
      <p:sp>
        <p:nvSpPr>
          <p:cNvPr id="3" name="Content Placeholder 2"/>
          <p:cNvSpPr>
            <a:spLocks noGrp="1"/>
          </p:cNvSpPr>
          <p:nvPr>
            <p:ph idx="1"/>
          </p:nvPr>
        </p:nvSpPr>
        <p:spPr/>
        <p:txBody>
          <a:bodyPr/>
          <a:lstStyle/>
          <a:p>
            <a:pPr marL="0" indent="0" algn="ctr">
              <a:buNone/>
            </a:pPr>
            <a:r>
              <a:rPr lang="en-US" dirty="0" smtClean="0"/>
              <a:t>Second Approach Used Layer-Morphing</a:t>
            </a:r>
          </a:p>
          <a:p>
            <a:pPr marL="0" indent="0">
              <a:buNone/>
            </a:pPr>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2132856"/>
            <a:ext cx="3015016" cy="388275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4706" y="2182144"/>
            <a:ext cx="2813306" cy="409979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1988" y="2420888"/>
            <a:ext cx="3250332" cy="3250332"/>
          </a:xfrm>
          <a:prstGeom prst="rect">
            <a:avLst/>
          </a:prstGeom>
        </p:spPr>
      </p:pic>
    </p:spTree>
    <p:extLst>
      <p:ext uri="{BB962C8B-B14F-4D97-AF65-F5344CB8AC3E}">
        <p14:creationId xmlns:p14="http://schemas.microsoft.com/office/powerpoint/2010/main" val="26343938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a:t>
            </a:r>
            <a:r>
              <a:rPr lang="en-US" dirty="0" smtClean="0"/>
              <a:t>Iteration - Backgrounds</a:t>
            </a:r>
            <a:endParaRPr lang="en-CA" dirty="0"/>
          </a:p>
        </p:txBody>
      </p:sp>
      <p:sp>
        <p:nvSpPr>
          <p:cNvPr id="3" name="Content Placeholder 2"/>
          <p:cNvSpPr>
            <a:spLocks noGrp="1"/>
          </p:cNvSpPr>
          <p:nvPr>
            <p:ph idx="1"/>
          </p:nvPr>
        </p:nvSpPr>
        <p:spPr>
          <a:xfrm>
            <a:off x="457200" y="1268760"/>
            <a:ext cx="8229600" cy="576064"/>
          </a:xfrm>
        </p:spPr>
        <p:txBody>
          <a:bodyPr/>
          <a:lstStyle/>
          <a:p>
            <a:pPr marL="0" indent="0" algn="ctr">
              <a:buNone/>
            </a:pPr>
            <a:r>
              <a:rPr lang="en-US" dirty="0" smtClean="0"/>
              <a:t>Broken Perspective was Key to Backgrounds</a:t>
            </a:r>
          </a:p>
          <a:p>
            <a:pPr marL="0" indent="0">
              <a:buNone/>
            </a:pPr>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1844824"/>
            <a:ext cx="7620000" cy="4267200"/>
          </a:xfrm>
          <a:prstGeom prst="rect">
            <a:avLst/>
          </a:prstGeom>
        </p:spPr>
      </p:pic>
    </p:spTree>
    <p:extLst>
      <p:ext uri="{BB962C8B-B14F-4D97-AF65-F5344CB8AC3E}">
        <p14:creationId xmlns:p14="http://schemas.microsoft.com/office/powerpoint/2010/main" val="649118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a:t>
            </a:r>
            <a:r>
              <a:rPr lang="en-US" dirty="0" smtClean="0"/>
              <a:t>Iteration - </a:t>
            </a:r>
            <a:r>
              <a:rPr lang="en-US" dirty="0"/>
              <a:t>Backgrounds</a:t>
            </a:r>
            <a:endParaRPr lang="en-CA" dirty="0"/>
          </a:p>
        </p:txBody>
      </p:sp>
      <p:sp>
        <p:nvSpPr>
          <p:cNvPr id="3" name="Content Placeholder 2"/>
          <p:cNvSpPr>
            <a:spLocks noGrp="1"/>
          </p:cNvSpPr>
          <p:nvPr>
            <p:ph idx="1"/>
          </p:nvPr>
        </p:nvSpPr>
        <p:spPr>
          <a:xfrm>
            <a:off x="474948" y="1268760"/>
            <a:ext cx="8229600" cy="504056"/>
          </a:xfrm>
        </p:spPr>
        <p:txBody>
          <a:bodyPr/>
          <a:lstStyle/>
          <a:p>
            <a:pPr marL="0" indent="0" algn="ctr">
              <a:buNone/>
            </a:pPr>
            <a:r>
              <a:rPr lang="en-US" dirty="0" smtClean="0"/>
              <a:t>The Grid Gave us Trouble</a:t>
            </a:r>
          </a:p>
          <a:p>
            <a:pPr marL="0" indent="0">
              <a:buNone/>
            </a:pPr>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1988840"/>
            <a:ext cx="8388424" cy="3870605"/>
          </a:xfrm>
          <a:prstGeom prst="rect">
            <a:avLst/>
          </a:prstGeom>
        </p:spPr>
      </p:pic>
    </p:spTree>
    <p:extLst>
      <p:ext uri="{BB962C8B-B14F-4D97-AF65-F5344CB8AC3E}">
        <p14:creationId xmlns:p14="http://schemas.microsoft.com/office/powerpoint/2010/main" val="31138034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Iteration - Backgrounds</a:t>
            </a:r>
            <a:endParaRPr lang="en-CA" dirty="0"/>
          </a:p>
        </p:txBody>
      </p:sp>
      <p:sp>
        <p:nvSpPr>
          <p:cNvPr id="3" name="Content Placeholder 2"/>
          <p:cNvSpPr>
            <a:spLocks noGrp="1"/>
          </p:cNvSpPr>
          <p:nvPr>
            <p:ph idx="1"/>
          </p:nvPr>
        </p:nvSpPr>
        <p:spPr>
          <a:xfrm>
            <a:off x="457200" y="1268760"/>
            <a:ext cx="8229600" cy="792088"/>
          </a:xfrm>
        </p:spPr>
        <p:txBody>
          <a:bodyPr/>
          <a:lstStyle/>
          <a:p>
            <a:pPr marL="0" indent="0" algn="ctr">
              <a:buNone/>
            </a:pPr>
            <a:r>
              <a:rPr lang="en-US" dirty="0" smtClean="0"/>
              <a:t>Interactive Easter-Eggs Turned Into BG </a:t>
            </a:r>
            <a:r>
              <a:rPr lang="en-US" dirty="0" err="1" smtClean="0"/>
              <a:t>Anims</a:t>
            </a:r>
            <a:endParaRPr lang="en-US" dirty="0" smtClean="0"/>
          </a:p>
          <a:p>
            <a:pPr marL="0" indent="0">
              <a:buNone/>
            </a:pPr>
            <a:endParaRPr lang="en-CA" dirty="0"/>
          </a:p>
        </p:txBody>
      </p:sp>
      <p:pic>
        <p:nvPicPr>
          <p:cNvPr id="1027" name="Picture 3" descr="D:\Google Drive\FT Powerpoint\tundra_anims_faste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9478" y="2276872"/>
            <a:ext cx="609600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87187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a:t>
            </a:r>
            <a:r>
              <a:rPr lang="en-US" dirty="0" smtClean="0"/>
              <a:t>Iteration </a:t>
            </a:r>
            <a:r>
              <a:rPr lang="en-US" dirty="0"/>
              <a:t>- Backgrounds</a:t>
            </a:r>
            <a:endParaRPr lang="en-CA" dirty="0"/>
          </a:p>
        </p:txBody>
      </p:sp>
      <p:sp>
        <p:nvSpPr>
          <p:cNvPr id="3" name="Content Placeholder 2"/>
          <p:cNvSpPr>
            <a:spLocks noGrp="1"/>
          </p:cNvSpPr>
          <p:nvPr>
            <p:ph idx="1"/>
          </p:nvPr>
        </p:nvSpPr>
        <p:spPr/>
        <p:txBody>
          <a:bodyPr/>
          <a:lstStyle/>
          <a:p>
            <a:pPr marL="0" indent="0" algn="ctr">
              <a:buNone/>
            </a:pPr>
            <a:r>
              <a:rPr lang="en-CA" dirty="0" smtClean="0"/>
              <a:t>SLAM, the </a:t>
            </a:r>
            <a:r>
              <a:rPr lang="en-CA" b="1" dirty="0" smtClean="0"/>
              <a:t>Sl</a:t>
            </a:r>
            <a:r>
              <a:rPr lang="en-CA" dirty="0" smtClean="0"/>
              <a:t>ick </a:t>
            </a:r>
            <a:r>
              <a:rPr lang="en-CA" b="1" dirty="0" smtClean="0"/>
              <a:t>A</a:t>
            </a:r>
            <a:r>
              <a:rPr lang="en-CA" dirty="0" smtClean="0"/>
              <a:t>ni</a:t>
            </a:r>
            <a:r>
              <a:rPr lang="en-CA" b="1" dirty="0" smtClean="0"/>
              <a:t>m</a:t>
            </a:r>
            <a:r>
              <a:rPr lang="en-CA" dirty="0" smtClean="0"/>
              <a:t>ation Editor</a:t>
            </a:r>
            <a:endParaRPr lang="en-CA" dirty="0"/>
          </a:p>
          <a:p>
            <a:pPr marL="0" indent="0">
              <a:buNone/>
            </a:pPr>
            <a:endParaRPr lang="en-CA"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616" y="1988840"/>
            <a:ext cx="7056784" cy="3969441"/>
          </a:xfrm>
          <a:prstGeom prst="rect">
            <a:avLst/>
          </a:prstGeom>
        </p:spPr>
      </p:pic>
    </p:spTree>
    <p:extLst>
      <p:ext uri="{BB962C8B-B14F-4D97-AF65-F5344CB8AC3E}">
        <p14:creationId xmlns:p14="http://schemas.microsoft.com/office/powerpoint/2010/main" val="34479186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a:t>
            </a:r>
            <a:r>
              <a:rPr lang="en-US" dirty="0" smtClean="0"/>
              <a:t>Iteration - Branding &amp; UI</a:t>
            </a:r>
            <a:endParaRPr lang="en-CA"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4903" y="2060848"/>
            <a:ext cx="7925681" cy="3552006"/>
          </a:xfrm>
        </p:spPr>
      </p:pic>
      <p:sp>
        <p:nvSpPr>
          <p:cNvPr id="3" name="TextBox 2"/>
          <p:cNvSpPr txBox="1"/>
          <p:nvPr/>
        </p:nvSpPr>
        <p:spPr>
          <a:xfrm>
            <a:off x="1259632" y="1268760"/>
            <a:ext cx="6480720" cy="461665"/>
          </a:xfrm>
          <a:prstGeom prst="rect">
            <a:avLst/>
          </a:prstGeom>
          <a:noFill/>
        </p:spPr>
        <p:txBody>
          <a:bodyPr wrap="square" rtlCol="0">
            <a:spAutoFit/>
          </a:bodyPr>
          <a:lstStyle/>
          <a:p>
            <a:pPr algn="ctr"/>
            <a:r>
              <a:rPr lang="en-US" sz="2400" dirty="0" smtClean="0">
                <a:latin typeface="+mj-lt"/>
              </a:rPr>
              <a:t>Initial Logo Concepts</a:t>
            </a:r>
            <a:endParaRPr lang="en-CA" sz="2400" dirty="0">
              <a:latin typeface="+mj-lt"/>
            </a:endParaRPr>
          </a:p>
        </p:txBody>
      </p:sp>
    </p:spTree>
    <p:extLst>
      <p:ext uri="{BB962C8B-B14F-4D97-AF65-F5344CB8AC3E}">
        <p14:creationId xmlns:p14="http://schemas.microsoft.com/office/powerpoint/2010/main" val="12729321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a:t>
            </a:r>
            <a:r>
              <a:rPr lang="en-US" dirty="0" smtClean="0"/>
              <a:t>Iteration - </a:t>
            </a:r>
            <a:r>
              <a:rPr lang="en-US" dirty="0"/>
              <a:t>Branding &amp; UI</a:t>
            </a:r>
            <a:endParaRPr lang="en-CA"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68450" y="2132856"/>
            <a:ext cx="6007100" cy="3352800"/>
          </a:xfrm>
        </p:spPr>
      </p:pic>
      <p:sp>
        <p:nvSpPr>
          <p:cNvPr id="3" name="TextBox 2"/>
          <p:cNvSpPr txBox="1"/>
          <p:nvPr/>
        </p:nvSpPr>
        <p:spPr>
          <a:xfrm>
            <a:off x="1619672" y="1268760"/>
            <a:ext cx="5904656" cy="461665"/>
          </a:xfrm>
          <a:prstGeom prst="rect">
            <a:avLst/>
          </a:prstGeom>
          <a:noFill/>
        </p:spPr>
        <p:txBody>
          <a:bodyPr wrap="square" rtlCol="0">
            <a:spAutoFit/>
          </a:bodyPr>
          <a:lstStyle/>
          <a:p>
            <a:pPr algn="ctr"/>
            <a:r>
              <a:rPr lang="en-US" sz="2400" dirty="0" smtClean="0">
                <a:latin typeface="+mj-lt"/>
              </a:rPr>
              <a:t>Final Logo</a:t>
            </a:r>
            <a:endParaRPr lang="en-CA" sz="2400" dirty="0">
              <a:latin typeface="+mj-lt"/>
            </a:endParaRPr>
          </a:p>
        </p:txBody>
      </p:sp>
    </p:spTree>
    <p:extLst>
      <p:ext uri="{BB962C8B-B14F-4D97-AF65-F5344CB8AC3E}">
        <p14:creationId xmlns:p14="http://schemas.microsoft.com/office/powerpoint/2010/main" val="32783261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a:t>
            </a:r>
            <a:r>
              <a:rPr lang="en-US" dirty="0" smtClean="0"/>
              <a:t>Iteration - </a:t>
            </a:r>
            <a:r>
              <a:rPr lang="en-US" dirty="0"/>
              <a:t>Branding &amp; UI</a:t>
            </a:r>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801284"/>
            <a:ext cx="4896544" cy="364394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2080" y="1801284"/>
            <a:ext cx="3643940" cy="3643940"/>
          </a:xfrm>
          <a:prstGeom prst="rect">
            <a:avLst/>
          </a:prstGeom>
        </p:spPr>
      </p:pic>
      <p:sp>
        <p:nvSpPr>
          <p:cNvPr id="3" name="TextBox 2"/>
          <p:cNvSpPr txBox="1"/>
          <p:nvPr/>
        </p:nvSpPr>
        <p:spPr>
          <a:xfrm>
            <a:off x="611560" y="1268760"/>
            <a:ext cx="7848872" cy="461665"/>
          </a:xfrm>
          <a:prstGeom prst="rect">
            <a:avLst/>
          </a:prstGeom>
          <a:noFill/>
        </p:spPr>
        <p:txBody>
          <a:bodyPr wrap="square" rtlCol="0">
            <a:spAutoFit/>
          </a:bodyPr>
          <a:lstStyle/>
          <a:p>
            <a:pPr algn="ctr"/>
            <a:r>
              <a:rPr lang="en-US" sz="2400" dirty="0" smtClean="0">
                <a:latin typeface="+mj-lt"/>
              </a:rPr>
              <a:t>App Icon Iteration</a:t>
            </a:r>
            <a:endParaRPr lang="en-CA" sz="2400" dirty="0">
              <a:latin typeface="+mj-lt"/>
            </a:endParaRPr>
          </a:p>
        </p:txBody>
      </p:sp>
      <p:sp>
        <p:nvSpPr>
          <p:cNvPr id="6" name="TextBox 5"/>
          <p:cNvSpPr txBox="1"/>
          <p:nvPr/>
        </p:nvSpPr>
        <p:spPr>
          <a:xfrm>
            <a:off x="323528" y="5661248"/>
            <a:ext cx="8612492" cy="338554"/>
          </a:xfrm>
          <a:prstGeom prst="rect">
            <a:avLst/>
          </a:prstGeom>
          <a:noFill/>
        </p:spPr>
        <p:txBody>
          <a:bodyPr wrap="square" rtlCol="0">
            <a:spAutoFit/>
          </a:bodyPr>
          <a:lstStyle/>
          <a:p>
            <a:pPr algn="ctr"/>
            <a:r>
              <a:rPr lang="en-US" sz="1600" dirty="0" smtClean="0">
                <a:latin typeface="+mj-lt"/>
              </a:rPr>
              <a:t>Used App </a:t>
            </a:r>
            <a:r>
              <a:rPr lang="en-US" sz="1600" dirty="0">
                <a:latin typeface="+mj-lt"/>
              </a:rPr>
              <a:t>Icon Template: </a:t>
            </a:r>
            <a:r>
              <a:rPr lang="en-US" sz="1600" dirty="0">
                <a:latin typeface="+mj-lt"/>
                <a:hlinkClick r:id="rId5"/>
              </a:rPr>
              <a:t>http://</a:t>
            </a:r>
            <a:r>
              <a:rPr lang="en-US" sz="1600" dirty="0" smtClean="0">
                <a:latin typeface="+mj-lt"/>
                <a:hlinkClick r:id="rId5"/>
              </a:rPr>
              <a:t>appicontemplate.com/ios7</a:t>
            </a:r>
            <a:r>
              <a:rPr lang="en-US" sz="1600" dirty="0" smtClean="0">
                <a:latin typeface="+mj-lt"/>
              </a:rPr>
              <a:t> </a:t>
            </a:r>
            <a:endParaRPr lang="en-CA" sz="1600" dirty="0">
              <a:latin typeface="+mj-lt"/>
            </a:endParaRPr>
          </a:p>
        </p:txBody>
      </p:sp>
    </p:spTree>
    <p:extLst>
      <p:ext uri="{BB962C8B-B14F-4D97-AF65-F5344CB8AC3E}">
        <p14:creationId xmlns:p14="http://schemas.microsoft.com/office/powerpoint/2010/main" val="13746116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Iteration - Branding &amp; UI</a:t>
            </a:r>
            <a:endParaRPr lang="en-CA" dirty="0"/>
          </a:p>
        </p:txBody>
      </p:sp>
      <p:sp>
        <p:nvSpPr>
          <p:cNvPr id="3" name="Content Placeholder 2"/>
          <p:cNvSpPr>
            <a:spLocks noGrp="1"/>
          </p:cNvSpPr>
          <p:nvPr>
            <p:ph idx="1"/>
          </p:nvPr>
        </p:nvSpPr>
        <p:spPr/>
        <p:txBody>
          <a:bodyPr>
            <a:normAutofit/>
          </a:bodyPr>
          <a:lstStyle/>
          <a:p>
            <a:pPr marL="0" indent="0" algn="ctr">
              <a:buNone/>
            </a:pPr>
            <a:r>
              <a:rPr lang="en-US" dirty="0" smtClean="0"/>
              <a:t>The Starring Lady</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Concepts for the Original Face of Feeding Time</a:t>
            </a:r>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2760" y="1916832"/>
            <a:ext cx="6355744" cy="3331976"/>
          </a:xfrm>
          <a:prstGeom prst="rect">
            <a:avLst/>
          </a:prstGeom>
        </p:spPr>
      </p:pic>
      <p:pic>
        <p:nvPicPr>
          <p:cNvPr id="4099" name="Picture 3" descr="D:\SVN\FeedingTime\Media\Concepts\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1916832"/>
            <a:ext cx="2498982" cy="3331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77389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0955" y="2420888"/>
            <a:ext cx="2473373" cy="3546055"/>
          </a:xfrm>
          <a:prstGeom prst="rect">
            <a:avLst/>
          </a:prstGeom>
        </p:spPr>
      </p:pic>
      <p:sp>
        <p:nvSpPr>
          <p:cNvPr id="2" name="Title 1"/>
          <p:cNvSpPr>
            <a:spLocks noGrp="1"/>
          </p:cNvSpPr>
          <p:nvPr>
            <p:ph type="title"/>
          </p:nvPr>
        </p:nvSpPr>
        <p:spPr/>
        <p:txBody>
          <a:bodyPr/>
          <a:lstStyle/>
          <a:p>
            <a:r>
              <a:rPr lang="en-US" dirty="0"/>
              <a:t>Visual Iteration - Branding &amp; UI</a:t>
            </a:r>
            <a:endParaRPr lang="en-CA" dirty="0"/>
          </a:p>
        </p:txBody>
      </p:sp>
      <p:sp>
        <p:nvSpPr>
          <p:cNvPr id="3" name="Content Placeholder 2"/>
          <p:cNvSpPr>
            <a:spLocks noGrp="1"/>
          </p:cNvSpPr>
          <p:nvPr>
            <p:ph idx="1"/>
          </p:nvPr>
        </p:nvSpPr>
        <p:spPr>
          <a:xfrm>
            <a:off x="4983360" y="1412776"/>
            <a:ext cx="8229600" cy="4525963"/>
          </a:xfrm>
        </p:spPr>
        <p:txBody>
          <a:bodyPr>
            <a:normAutofit/>
          </a:bodyPr>
          <a:lstStyle/>
          <a:p>
            <a:pPr marL="0" indent="0">
              <a:buNone/>
            </a:pPr>
            <a:r>
              <a:rPr lang="en-US" dirty="0" smtClean="0"/>
              <a:t>The Controversial </a:t>
            </a:r>
          </a:p>
          <a:p>
            <a:pPr marL="0" indent="0">
              <a:buNone/>
            </a:pPr>
            <a:r>
              <a:rPr lang="en-US" dirty="0" smtClean="0"/>
              <a:t>Intro </a:t>
            </a:r>
            <a:r>
              <a:rPr lang="en-US" dirty="0" err="1" smtClean="0"/>
              <a:t>Cutscene</a:t>
            </a:r>
            <a:endParaRPr lang="en-US" dirty="0" smtClean="0"/>
          </a:p>
          <a:p>
            <a:pPr marL="0" indent="0">
              <a:buNone/>
            </a:pPr>
            <a:endParaRPr lang="en-CA" dirty="0"/>
          </a:p>
        </p:txBody>
      </p:sp>
      <p:pic>
        <p:nvPicPr>
          <p:cNvPr id="1026" name="Picture 2" descr="C:\Documents and Settings\IGRadek\Desktop\animation_foodsteal.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943" y="1484784"/>
            <a:ext cx="3364049" cy="4482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3395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a:t>
            </a:r>
            <a:r>
              <a:rPr lang="en-US" dirty="0" smtClean="0"/>
              <a:t>Iteration - </a:t>
            </a:r>
            <a:r>
              <a:rPr lang="en-US" dirty="0"/>
              <a:t>Branding &amp; UI</a:t>
            </a:r>
            <a:endParaRPr lang="en-CA" dirty="0"/>
          </a:p>
        </p:txBody>
      </p:sp>
      <p:sp>
        <p:nvSpPr>
          <p:cNvPr id="3" name="Content Placeholder 2"/>
          <p:cNvSpPr>
            <a:spLocks noGrp="1"/>
          </p:cNvSpPr>
          <p:nvPr>
            <p:ph idx="1"/>
          </p:nvPr>
        </p:nvSpPr>
        <p:spPr/>
        <p:txBody>
          <a:bodyPr/>
          <a:lstStyle/>
          <a:p>
            <a:pPr marL="0" indent="0" algn="ctr">
              <a:buNone/>
            </a:pPr>
            <a:r>
              <a:rPr lang="en-US" dirty="0" smtClean="0"/>
              <a:t>Too Cold and Clinical, Hard to Animate</a:t>
            </a:r>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2120" y="1772816"/>
            <a:ext cx="5538192" cy="4153644"/>
          </a:xfrm>
          <a:prstGeom prst="rect">
            <a:avLst/>
          </a:prstGeom>
        </p:spPr>
      </p:pic>
    </p:spTree>
    <p:extLst>
      <p:ext uri="{BB962C8B-B14F-4D97-AF65-F5344CB8AC3E}">
        <p14:creationId xmlns:p14="http://schemas.microsoft.com/office/powerpoint/2010/main" val="16390362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a:t>
            </a:r>
            <a:r>
              <a:rPr lang="en-US" dirty="0" smtClean="0"/>
              <a:t>Iteration </a:t>
            </a:r>
            <a:r>
              <a:rPr lang="en-US" dirty="0"/>
              <a:t>- Branding &amp; UI</a:t>
            </a:r>
            <a:endParaRPr lang="en-CA" dirty="0"/>
          </a:p>
        </p:txBody>
      </p:sp>
      <p:sp>
        <p:nvSpPr>
          <p:cNvPr id="3" name="Content Placeholder 2"/>
          <p:cNvSpPr>
            <a:spLocks noGrp="1"/>
          </p:cNvSpPr>
          <p:nvPr>
            <p:ph idx="1"/>
          </p:nvPr>
        </p:nvSpPr>
        <p:spPr/>
        <p:txBody>
          <a:bodyPr/>
          <a:lstStyle/>
          <a:p>
            <a:pPr marL="0" indent="0" algn="ctr">
              <a:buNone/>
            </a:pPr>
            <a:r>
              <a:rPr lang="en-US" dirty="0" smtClean="0"/>
              <a:t>Not a Good Fit Theme Wise, Too Formal</a:t>
            </a:r>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2011" y="1844824"/>
            <a:ext cx="5782317" cy="4081635"/>
          </a:xfrm>
          <a:prstGeom prst="rect">
            <a:avLst/>
          </a:prstGeom>
        </p:spPr>
      </p:pic>
    </p:spTree>
    <p:extLst>
      <p:ext uri="{BB962C8B-B14F-4D97-AF65-F5344CB8AC3E}">
        <p14:creationId xmlns:p14="http://schemas.microsoft.com/office/powerpoint/2010/main" val="30850797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a:t>
            </a:r>
            <a:r>
              <a:rPr lang="en-US" dirty="0" smtClean="0"/>
              <a:t>Iteration </a:t>
            </a:r>
            <a:r>
              <a:rPr lang="en-US" dirty="0"/>
              <a:t>- Branding &amp; UI</a:t>
            </a:r>
            <a:endParaRPr lang="en-CA" dirty="0"/>
          </a:p>
        </p:txBody>
      </p:sp>
      <p:sp>
        <p:nvSpPr>
          <p:cNvPr id="3" name="Content Placeholder 2"/>
          <p:cNvSpPr>
            <a:spLocks noGrp="1"/>
          </p:cNvSpPr>
          <p:nvPr>
            <p:ph idx="1"/>
          </p:nvPr>
        </p:nvSpPr>
        <p:spPr/>
        <p:txBody>
          <a:bodyPr/>
          <a:lstStyle/>
          <a:p>
            <a:pPr marL="0" indent="0" algn="ctr">
              <a:buNone/>
            </a:pPr>
            <a:r>
              <a:rPr lang="en-US" dirty="0" smtClean="0"/>
              <a:t>Settled on </a:t>
            </a:r>
            <a:r>
              <a:rPr lang="en-US" dirty="0" err="1" smtClean="0"/>
              <a:t>Papercraft</a:t>
            </a:r>
            <a:r>
              <a:rPr lang="en-US" dirty="0"/>
              <a:t> </a:t>
            </a:r>
            <a:r>
              <a:rPr lang="en-US" dirty="0" smtClean="0"/>
              <a:t>+ Clerk</a:t>
            </a:r>
            <a:endParaRPr lang="en-CA" dirty="0"/>
          </a:p>
        </p:txBody>
      </p:sp>
      <p:pic>
        <p:nvPicPr>
          <p:cNvPr id="2050" name="Picture 2" descr="D:\Google Drive\FT Powerpoint\5_clipboar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5435" y="1802484"/>
            <a:ext cx="2860541" cy="4290812"/>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D:\SVN\FeedingTime\Media\Screens\Final\FT_screenshots_iPad\ft_ipad_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55976" y="1802639"/>
            <a:ext cx="3216960" cy="4289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1529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Promotional Content</a:t>
            </a:r>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024" y="1628800"/>
            <a:ext cx="8676456" cy="4067089"/>
          </a:xfrm>
          <a:prstGeom prst="rect">
            <a:avLst/>
          </a:prstGeom>
        </p:spPr>
      </p:pic>
    </p:spTree>
    <p:extLst>
      <p:ext uri="{BB962C8B-B14F-4D97-AF65-F5344CB8AC3E}">
        <p14:creationId xmlns:p14="http://schemas.microsoft.com/office/powerpoint/2010/main" val="37104350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Promotional Content</a:t>
            </a:r>
            <a:endParaRPr lang="en-CA" dirty="0"/>
          </a:p>
        </p:txBody>
      </p:sp>
      <p:sp>
        <p:nvSpPr>
          <p:cNvPr id="3" name="Content Placeholder 2"/>
          <p:cNvSpPr>
            <a:spLocks noGrp="1"/>
          </p:cNvSpPr>
          <p:nvPr>
            <p:ph idx="1"/>
          </p:nvPr>
        </p:nvSpPr>
        <p:spPr/>
        <p:txBody>
          <a:bodyPr>
            <a:normAutofit/>
          </a:bodyPr>
          <a:lstStyle/>
          <a:p>
            <a:r>
              <a:rPr lang="en-US" sz="2400" dirty="0" smtClean="0"/>
              <a:t>Capture lots of screenshots at different resolutions</a:t>
            </a:r>
          </a:p>
          <a:p>
            <a:r>
              <a:rPr lang="en-US" sz="2400" dirty="0" smtClean="0"/>
              <a:t>Include around 10 screens in 3 different resolutions for </a:t>
            </a:r>
            <a:r>
              <a:rPr lang="en-US" sz="2400" dirty="0" err="1" smtClean="0"/>
              <a:t>presskit</a:t>
            </a:r>
            <a:r>
              <a:rPr lang="en-US" sz="2400" dirty="0" smtClean="0"/>
              <a:t> purposes</a:t>
            </a:r>
          </a:p>
          <a:p>
            <a:r>
              <a:rPr lang="en-US" sz="2400" dirty="0" smtClean="0"/>
              <a:t>Keep enhanced </a:t>
            </a:r>
            <a:r>
              <a:rPr lang="en-US" sz="2400" dirty="0" err="1" smtClean="0"/>
              <a:t>AppStore</a:t>
            </a:r>
            <a:r>
              <a:rPr lang="en-US" sz="2400" dirty="0" smtClean="0"/>
              <a:t> screenshots/trailers consistent with in-game visuals </a:t>
            </a:r>
            <a:endParaRPr lang="en-CA" sz="2400" dirty="0"/>
          </a:p>
        </p:txBody>
      </p:sp>
      <p:pic>
        <p:nvPicPr>
          <p:cNvPr id="8194" name="Picture 2" descr="D:\SVN\FeedingTime\Media\Screens\Final\FT_screenshots_iPad\FeedingTime_AppStore_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3429000"/>
            <a:ext cx="2035913" cy="271455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Documents and Settings\IGRadek\Desktop\Screens\vlc 2014-10-14 16-47-44-1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0508" y="3429000"/>
            <a:ext cx="4825868" cy="2714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52060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Promotional </a:t>
            </a:r>
            <a:r>
              <a:rPr lang="en-US" dirty="0" smtClean="0"/>
              <a:t>Content</a:t>
            </a:r>
            <a:endParaRPr lang="en-CA" dirty="0"/>
          </a:p>
        </p:txBody>
      </p:sp>
      <p:sp>
        <p:nvSpPr>
          <p:cNvPr id="3" name="Content Placeholder 2"/>
          <p:cNvSpPr>
            <a:spLocks noGrp="1"/>
          </p:cNvSpPr>
          <p:nvPr>
            <p:ph idx="1"/>
          </p:nvPr>
        </p:nvSpPr>
        <p:spPr>
          <a:xfrm>
            <a:off x="457200" y="2276872"/>
            <a:ext cx="8229600" cy="3960440"/>
          </a:xfrm>
        </p:spPr>
        <p:txBody>
          <a:bodyPr>
            <a:normAutofit/>
          </a:bodyPr>
          <a:lstStyle/>
          <a:p>
            <a:endParaRPr lang="en-US" dirty="0" smtClean="0"/>
          </a:p>
          <a:p>
            <a:endParaRPr lang="en-US" dirty="0" smtClean="0"/>
          </a:p>
          <a:p>
            <a:pPr marL="0" indent="0">
              <a:buNone/>
            </a:pPr>
            <a:r>
              <a:rPr lang="en-US" dirty="0" smtClean="0"/>
              <a:t>Twitter, </a:t>
            </a:r>
            <a:r>
              <a:rPr lang="en-US" dirty="0" err="1" smtClean="0"/>
              <a:t>tumblr</a:t>
            </a:r>
            <a:r>
              <a:rPr lang="en-US" dirty="0" smtClean="0"/>
              <a:t>, Facebook, YouTube, Google+:</a:t>
            </a:r>
          </a:p>
          <a:p>
            <a:r>
              <a:rPr lang="en-US" dirty="0" smtClean="0"/>
              <a:t>2560x510</a:t>
            </a:r>
          </a:p>
          <a:p>
            <a:r>
              <a:rPr lang="en-US" dirty="0" smtClean="0"/>
              <a:t>1500x500</a:t>
            </a:r>
          </a:p>
          <a:p>
            <a:r>
              <a:rPr lang="en-US" dirty="0" smtClean="0"/>
              <a:t>975x325</a:t>
            </a:r>
          </a:p>
          <a:p>
            <a:r>
              <a:rPr lang="en-US" dirty="0" smtClean="0"/>
              <a:t>940x370</a:t>
            </a:r>
            <a:endParaRPr lang="en-US" dirty="0"/>
          </a:p>
          <a:p>
            <a:r>
              <a:rPr lang="en-US" dirty="0" smtClean="0"/>
              <a:t>800x150</a:t>
            </a:r>
          </a:p>
          <a:p>
            <a:pPr lvl="1"/>
            <a:endParaRPr lang="en-US" dirty="0" smtClean="0"/>
          </a:p>
          <a:p>
            <a:pPr lvl="1"/>
            <a:endParaRPr lang="en-CA" dirty="0"/>
          </a:p>
        </p:txBody>
      </p:sp>
      <p:pic>
        <p:nvPicPr>
          <p:cNvPr id="3075" name="Picture 3" descr="D:\SVN\FeedingTime\Media\SlideDB\feedingtime_stri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412776"/>
            <a:ext cx="8763422" cy="1383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87318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Promotional Content</a:t>
            </a:r>
            <a:endParaRPr lang="en-CA" dirty="0"/>
          </a:p>
        </p:txBody>
      </p:sp>
      <p:sp>
        <p:nvSpPr>
          <p:cNvPr id="3" name="Content Placeholder 2"/>
          <p:cNvSpPr>
            <a:spLocks noGrp="1"/>
          </p:cNvSpPr>
          <p:nvPr>
            <p:ph idx="1"/>
          </p:nvPr>
        </p:nvSpPr>
        <p:spPr/>
        <p:txBody>
          <a:bodyPr/>
          <a:lstStyle/>
          <a:p>
            <a:pPr marL="0" indent="0">
              <a:buNone/>
            </a:pPr>
            <a:r>
              <a:rPr lang="en-US" dirty="0" err="1" smtClean="0"/>
              <a:t>SlideDB</a:t>
            </a:r>
            <a:r>
              <a:rPr lang="en-US" dirty="0" smtClean="0"/>
              <a:t>, </a:t>
            </a:r>
            <a:r>
              <a:rPr lang="en-US" dirty="0" err="1" smtClean="0"/>
              <a:t>Bandcamp</a:t>
            </a:r>
            <a:r>
              <a:rPr lang="en-US" dirty="0" smtClean="0"/>
              <a:t>, Contest</a:t>
            </a:r>
          </a:p>
          <a:p>
            <a:pPr marL="0" indent="0">
              <a:buNone/>
            </a:pPr>
            <a:r>
              <a:rPr lang="en-US" dirty="0" smtClean="0"/>
              <a:t>Submissions:</a:t>
            </a:r>
          </a:p>
          <a:p>
            <a:r>
              <a:rPr lang="en-US" dirty="0" smtClean="0"/>
              <a:t>768x768</a:t>
            </a:r>
          </a:p>
          <a:p>
            <a:r>
              <a:rPr lang="en-US" dirty="0" smtClean="0"/>
              <a:t>480x660</a:t>
            </a:r>
          </a:p>
          <a:p>
            <a:r>
              <a:rPr lang="en-US" dirty="0" smtClean="0"/>
              <a:t>480x600</a:t>
            </a:r>
          </a:p>
          <a:p>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2079" y="1412776"/>
            <a:ext cx="3490497" cy="4799434"/>
          </a:xfrm>
          <a:prstGeom prst="rect">
            <a:avLst/>
          </a:prstGeom>
        </p:spPr>
      </p:pic>
    </p:spTree>
    <p:extLst>
      <p:ext uri="{BB962C8B-B14F-4D97-AF65-F5344CB8AC3E}">
        <p14:creationId xmlns:p14="http://schemas.microsoft.com/office/powerpoint/2010/main" val="11786643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Promotional Content</a:t>
            </a:r>
            <a:endParaRPr lang="en-CA" dirty="0"/>
          </a:p>
        </p:txBody>
      </p:sp>
      <p:pic>
        <p:nvPicPr>
          <p:cNvPr id="10242" name="Picture 2" descr="D:\SVN\FeedingTime\Media\Promotional\Feeding_Time_Easter_Post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682140"/>
            <a:ext cx="2767385" cy="4483164"/>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D:\SVN\FeedingTime\Media\Promotional\Feeding_Time_Valentine_Post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23617" y="1673823"/>
            <a:ext cx="2772519" cy="4491481"/>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D:\SVN\FeedingTime\Media\Promotional\launch_poster_al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6136" y="1657130"/>
            <a:ext cx="3165547" cy="450817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31640" y="1124744"/>
            <a:ext cx="6624736" cy="461665"/>
          </a:xfrm>
          <a:prstGeom prst="rect">
            <a:avLst/>
          </a:prstGeom>
          <a:noFill/>
        </p:spPr>
        <p:txBody>
          <a:bodyPr wrap="square" rtlCol="0">
            <a:spAutoFit/>
          </a:bodyPr>
          <a:lstStyle/>
          <a:p>
            <a:pPr algn="ctr"/>
            <a:r>
              <a:rPr lang="en-US" sz="2400" dirty="0" smtClean="0">
                <a:latin typeface="+mj-lt"/>
              </a:rPr>
              <a:t>Holiday Posters</a:t>
            </a:r>
            <a:endParaRPr lang="en-CA" sz="2400" dirty="0">
              <a:latin typeface="+mj-lt"/>
            </a:endParaRPr>
          </a:p>
        </p:txBody>
      </p:sp>
    </p:spTree>
    <p:extLst>
      <p:ext uri="{BB962C8B-B14F-4D97-AF65-F5344CB8AC3E}">
        <p14:creationId xmlns:p14="http://schemas.microsoft.com/office/powerpoint/2010/main" val="13882370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Promotional Content</a:t>
            </a:r>
            <a:endParaRPr lang="en-CA" dirty="0"/>
          </a:p>
        </p:txBody>
      </p:sp>
      <p:pic>
        <p:nvPicPr>
          <p:cNvPr id="9218" name="Picture 2" descr="D:\SVN\FeedingTime\Media\Promotional\poster_safari.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0561" y="1734300"/>
            <a:ext cx="2735188" cy="4431004"/>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D:\SVN\FeedingTime\Media\Promotional\poster_backyard.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7208" y="1557289"/>
            <a:ext cx="2933353" cy="4752031"/>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D:\SVN\FeedingTime\Media\Promotional\poster_tundr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5749" y="1568016"/>
            <a:ext cx="2926731" cy="474130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55576" y="1124744"/>
            <a:ext cx="7776864" cy="461665"/>
          </a:xfrm>
          <a:prstGeom prst="rect">
            <a:avLst/>
          </a:prstGeom>
          <a:noFill/>
        </p:spPr>
        <p:txBody>
          <a:bodyPr wrap="square" rtlCol="0">
            <a:spAutoFit/>
          </a:bodyPr>
          <a:lstStyle/>
          <a:p>
            <a:pPr algn="ctr"/>
            <a:r>
              <a:rPr lang="en-US" sz="2400" dirty="0" smtClean="0">
                <a:latin typeface="+mj-lt"/>
              </a:rPr>
              <a:t>Travel Posters</a:t>
            </a:r>
            <a:endParaRPr lang="en-CA" sz="2400" dirty="0">
              <a:latin typeface="+mj-lt"/>
            </a:endParaRPr>
          </a:p>
        </p:txBody>
      </p:sp>
    </p:spTree>
    <p:extLst>
      <p:ext uri="{BB962C8B-B14F-4D97-AF65-F5344CB8AC3E}">
        <p14:creationId xmlns:p14="http://schemas.microsoft.com/office/powerpoint/2010/main" val="245331610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Promotional Content</a:t>
            </a:r>
            <a:endParaRPr lang="en-CA" dirty="0"/>
          </a:p>
        </p:txBody>
      </p:sp>
      <p:pic>
        <p:nvPicPr>
          <p:cNvPr id="11267" name="Picture 3" descr="D:\SVN\FeedingTime\Media\Promotional\FT_core_mocku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3608" y="1700585"/>
            <a:ext cx="3240360" cy="4320703"/>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D:\SVN\FeedingTime\Media\Promotional\3rd PROMO 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8024" y="1700585"/>
            <a:ext cx="3240360" cy="432070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71600" y="1115452"/>
            <a:ext cx="7200800" cy="461665"/>
          </a:xfrm>
          <a:prstGeom prst="rect">
            <a:avLst/>
          </a:prstGeom>
          <a:noFill/>
        </p:spPr>
        <p:txBody>
          <a:bodyPr wrap="square" rtlCol="0">
            <a:spAutoFit/>
          </a:bodyPr>
          <a:lstStyle/>
          <a:p>
            <a:pPr algn="ctr"/>
            <a:r>
              <a:rPr lang="en-US" sz="2400" dirty="0" smtClean="0">
                <a:latin typeface="+mj-lt"/>
              </a:rPr>
              <a:t>Mashup Posters</a:t>
            </a:r>
            <a:endParaRPr lang="en-CA" sz="2400" dirty="0">
              <a:latin typeface="+mj-lt"/>
            </a:endParaRPr>
          </a:p>
        </p:txBody>
      </p:sp>
    </p:spTree>
    <p:extLst>
      <p:ext uri="{BB962C8B-B14F-4D97-AF65-F5344CB8AC3E}">
        <p14:creationId xmlns:p14="http://schemas.microsoft.com/office/powerpoint/2010/main" val="28589493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Takeaways</a:t>
            </a:r>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2708920"/>
            <a:ext cx="7375173" cy="1943844"/>
          </a:xfrm>
          <a:prstGeom prst="rect">
            <a:avLst/>
          </a:prstGeom>
        </p:spPr>
      </p:pic>
    </p:spTree>
    <p:extLst>
      <p:ext uri="{BB962C8B-B14F-4D97-AF65-F5344CB8AC3E}">
        <p14:creationId xmlns:p14="http://schemas.microsoft.com/office/powerpoint/2010/main" val="2499251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Takeaways</a:t>
            </a:r>
            <a:endParaRPr lang="en-CA" dirty="0"/>
          </a:p>
        </p:txBody>
      </p:sp>
      <p:sp>
        <p:nvSpPr>
          <p:cNvPr id="3" name="Content Placeholder 2"/>
          <p:cNvSpPr>
            <a:spLocks noGrp="1"/>
          </p:cNvSpPr>
          <p:nvPr>
            <p:ph idx="1"/>
          </p:nvPr>
        </p:nvSpPr>
        <p:spPr/>
        <p:txBody>
          <a:bodyPr/>
          <a:lstStyle/>
          <a:p>
            <a:pPr>
              <a:lnSpc>
                <a:spcPts val="3400"/>
              </a:lnSpc>
            </a:pPr>
            <a:r>
              <a:rPr lang="en-US" dirty="0" smtClean="0"/>
              <a:t>Spent too much time iterating on UI too early in development</a:t>
            </a:r>
          </a:p>
          <a:p>
            <a:pPr>
              <a:lnSpc>
                <a:spcPts val="3400"/>
              </a:lnSpc>
            </a:pPr>
            <a:r>
              <a:rPr lang="en-US" dirty="0" smtClean="0"/>
              <a:t>You’ll never please everyone</a:t>
            </a:r>
          </a:p>
          <a:p>
            <a:pPr>
              <a:lnSpc>
                <a:spcPts val="3400"/>
              </a:lnSpc>
            </a:pPr>
            <a:r>
              <a:rPr lang="en-US" dirty="0" smtClean="0"/>
              <a:t>High-res assets in universal bundle were a mistake</a:t>
            </a:r>
          </a:p>
          <a:p>
            <a:pPr>
              <a:lnSpc>
                <a:spcPts val="3400"/>
              </a:lnSpc>
            </a:pPr>
            <a:r>
              <a:rPr lang="en-US" dirty="0" smtClean="0"/>
              <a:t>Don’t wait to contact the press</a:t>
            </a:r>
            <a:endParaRPr lang="en-CA" dirty="0"/>
          </a:p>
        </p:txBody>
      </p:sp>
    </p:spTree>
    <p:extLst>
      <p:ext uri="{BB962C8B-B14F-4D97-AF65-F5344CB8AC3E}">
        <p14:creationId xmlns:p14="http://schemas.microsoft.com/office/powerpoint/2010/main" val="18598733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6410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293096"/>
          </a:xfrm>
        </p:spPr>
        <p:txBody>
          <a:bodyPr/>
          <a:lstStyle/>
          <a:p>
            <a:r>
              <a:rPr lang="en-CA" sz="16000" spc="-1500" dirty="0" smtClean="0">
                <a:solidFill>
                  <a:srgbClr val="257087"/>
                </a:solidFill>
              </a:rPr>
              <a:t>Q &amp; A</a:t>
            </a:r>
            <a:endParaRPr lang="en-CA" sz="16000" spc="-1500" dirty="0">
              <a:solidFill>
                <a:srgbClr val="257087"/>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9320"/>
            <a:ext cx="9144000" cy="548680"/>
          </a:xfrm>
          <a:prstGeom prst="rect">
            <a:avLst/>
          </a:prstGeom>
        </p:spPr>
      </p:pic>
    </p:spTree>
    <p:extLst>
      <p:ext uri="{BB962C8B-B14F-4D97-AF65-F5344CB8AC3E}">
        <p14:creationId xmlns:p14="http://schemas.microsoft.com/office/powerpoint/2010/main" val="16998367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5507</TotalTime>
  <Words>1393</Words>
  <Application>Microsoft Office PowerPoint</Application>
  <PresentationFormat>On-screen Show (4:3)</PresentationFormat>
  <Paragraphs>223</Paragraphs>
  <Slides>44</Slides>
  <Notes>43</Notes>
  <HiddenSlides>1</HiddenSlides>
  <MMClips>1</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Executive</vt:lpstr>
      <vt:lpstr>PowerPoint Presentation</vt:lpstr>
      <vt:lpstr>Overview</vt:lpstr>
      <vt:lpstr>Incubator Games</vt:lpstr>
      <vt:lpstr>Incubator Games</vt:lpstr>
      <vt:lpstr>Incubator Games</vt:lpstr>
      <vt:lpstr>What is Feeding Time?</vt:lpstr>
      <vt:lpstr>What is Feeding Time?</vt:lpstr>
      <vt:lpstr>What is Feeding Time?</vt:lpstr>
      <vt:lpstr>What is Feeding Time?</vt:lpstr>
      <vt:lpstr>Freelance Artists</vt:lpstr>
      <vt:lpstr>Freelance Artists</vt:lpstr>
      <vt:lpstr>Freelance Artists</vt:lpstr>
      <vt:lpstr>Freelance Artists</vt:lpstr>
      <vt:lpstr>Freelance Artists</vt:lpstr>
      <vt:lpstr>Visual Iteration</vt:lpstr>
      <vt:lpstr>Visual Iteration - Animals</vt:lpstr>
      <vt:lpstr>Visual Iteration - Animals</vt:lpstr>
      <vt:lpstr>Visual Iteration - Animals</vt:lpstr>
      <vt:lpstr>Visual Iteration - Animals</vt:lpstr>
      <vt:lpstr>Visual Iteration - Animals</vt:lpstr>
      <vt:lpstr>Visual Iteration - Animals</vt:lpstr>
      <vt:lpstr>Visual Iteration - Backgrounds</vt:lpstr>
      <vt:lpstr>Visual Iteration - Backgrounds</vt:lpstr>
      <vt:lpstr>Visual Iteration - Backgrounds</vt:lpstr>
      <vt:lpstr>Visual Iteration - Backgrounds</vt:lpstr>
      <vt:lpstr>Visual Iteration - Branding &amp; UI</vt:lpstr>
      <vt:lpstr>Visual Iteration - Branding &amp; UI</vt:lpstr>
      <vt:lpstr>Visual Iteration - Branding &amp; UI</vt:lpstr>
      <vt:lpstr>Visual Iteration - Branding &amp; UI</vt:lpstr>
      <vt:lpstr>Visual Iteration - Branding &amp; UI</vt:lpstr>
      <vt:lpstr>Visual Iteration - Branding &amp; UI</vt:lpstr>
      <vt:lpstr>Visual Iteration - Branding &amp; UI</vt:lpstr>
      <vt:lpstr>Visual Iteration - Branding &amp; UI</vt:lpstr>
      <vt:lpstr>Promotional Content</vt:lpstr>
      <vt:lpstr>Promotional Content</vt:lpstr>
      <vt:lpstr>Promotional Content</vt:lpstr>
      <vt:lpstr>Promotional Content</vt:lpstr>
      <vt:lpstr>Promotional Content</vt:lpstr>
      <vt:lpstr>Promotional Content</vt:lpstr>
      <vt:lpstr>Promotional Content</vt:lpstr>
      <vt:lpstr>Final Takeaways</vt:lpstr>
      <vt:lpstr>Final Takeaways</vt:lpstr>
      <vt:lpstr>PowerPoint Presentation</vt:lpstr>
      <vt:lpstr>Q &amp; A</vt:lpstr>
    </vt:vector>
  </TitlesOfParts>
  <Company>IG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Art of Feeding Time</dc:title>
  <dc:creator>Radek Koncewicz</dc:creator>
  <cp:lastModifiedBy>derek koncewicz</cp:lastModifiedBy>
  <cp:revision>149</cp:revision>
  <dcterms:created xsi:type="dcterms:W3CDTF">2014-09-18T16:24:10Z</dcterms:created>
  <dcterms:modified xsi:type="dcterms:W3CDTF">2014-10-30T20:38:07Z</dcterms:modified>
</cp:coreProperties>
</file>